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56" r:id="rId3"/>
    <p:sldId id="257" r:id="rId4"/>
    <p:sldId id="281" r:id="rId5"/>
    <p:sldId id="262" r:id="rId6"/>
    <p:sldId id="263" r:id="rId7"/>
    <p:sldId id="265" r:id="rId8"/>
    <p:sldId id="264" r:id="rId9"/>
    <p:sldId id="266" r:id="rId10"/>
    <p:sldId id="267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1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" y="21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6157DA-9A81-4310-9EF7-F63916D949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3AA0BE-D000-4C94-8465-BF57FBE445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DA3850-3A73-405B-9518-3AED74258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0A1EB-CFE0-4A3D-BA15-0CCE3D39F485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B51B27-9D99-4D98-BC2A-F9F82CEF1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3AF173-5D3A-4264-AA5A-E5A039D73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CC08C-A27E-44F5-91CF-5F456C8FB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583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9E8A37-9BB8-48E8-AB50-CFDDD9509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76788E-53C5-4B0A-8286-01FF81364F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A34441-88D7-45E0-9799-A024012E0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0A1EB-CFE0-4A3D-BA15-0CCE3D39F485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E4E031-9BE9-49D2-BAE2-6B1E1CF0C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6337E6-0951-4A62-A12B-1A1C91819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CC08C-A27E-44F5-91CF-5F456C8FB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987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35A152-D17A-49A8-923C-298614C226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AFDA53-944D-4917-A23E-51F6628215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67032B-A9E4-4067-9ECA-4FE79D93C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0A1EB-CFE0-4A3D-BA15-0CCE3D39F485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EE3599-D026-4FE5-9FEE-229750E4D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ADD5B4-16B2-4312-BF6F-DC815797F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CC08C-A27E-44F5-91CF-5F456C8FB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101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01033-963B-473B-8188-213905C71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518BC4-BE52-4BF1-B902-7D88DD43D0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F38671-5859-4186-8A2C-48084DB8E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0A1EB-CFE0-4A3D-BA15-0CCE3D39F485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C7D029-C39A-4AC9-B8D6-FD9E89C23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F28159-E8C4-469D-8474-A4AD5EA53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CC08C-A27E-44F5-91CF-5F456C8FB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570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863806-ACD6-499C-8F22-EEB3E055A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EBFE06-815C-40B5-8973-C7661A2575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6D3CB4-0231-4DB1-BD2A-597EF06AC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0A1EB-CFE0-4A3D-BA15-0CCE3D39F485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5472EB-81C4-4CBF-BC1F-917169363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3665D5-42F0-4B8A-9388-9D2498057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CC08C-A27E-44F5-91CF-5F456C8FB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823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B695B-9453-4C3C-96BD-45A822334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79C011-06AC-4BB1-A0F8-88C94CA509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12000B-FFC9-40DA-9C9B-248B44DC0F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15D392-F401-491A-BF21-8613A8799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0A1EB-CFE0-4A3D-BA15-0CCE3D39F485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D72452-5D3C-4D26-8BD3-631D875AF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B2BA21-5D72-421A-A61A-7D3FB8CE5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CC08C-A27E-44F5-91CF-5F456C8FB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269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4840B-67AA-407A-BD76-9CEFB1F7A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C206FC-D762-4CBD-AA6C-662667135B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9A9DD1-6B00-4484-BCB6-9060A5BFD0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61ED7A-0AB1-41F6-857D-A24625101A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867978-0EFF-43D6-8916-254E085402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127DDA0-4377-4488-8AB5-9C2D003F5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0A1EB-CFE0-4A3D-BA15-0CCE3D39F485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9FB75DB-2E1E-4672-89F6-4DFCA3108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92E8D79-D96E-4290-BB0A-0FD9E13F5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CC08C-A27E-44F5-91CF-5F456C8FB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285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9E999-4B3C-4AEA-9052-7D139D5AC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48FB32-F8D6-4550-A98C-3871DE98B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0A1EB-CFE0-4A3D-BA15-0CCE3D39F485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1FD9B8-A77E-4835-88EF-54C1EFF28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E64423-93E4-49F7-9E83-0FF73B4CF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CC08C-A27E-44F5-91CF-5F456C8FB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088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2733BF-78B9-474F-88F6-E65AA16F6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0A1EB-CFE0-4A3D-BA15-0CCE3D39F485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BA5327-F01A-4168-B133-5957B829C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80BFAE-8651-43A7-8A2B-6853F9C09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CC08C-A27E-44F5-91CF-5F456C8FB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60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1DAB7-A046-4D46-BDC3-91FA8E3CA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C8BC37-F19A-4860-8B7A-A943F326A8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8AD30B-E452-4A95-A697-FD1308E0C1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456239-91A2-4AAF-A432-A0FCF4148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0A1EB-CFE0-4A3D-BA15-0CCE3D39F485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D0AA72-B962-4A77-8782-F0F377969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6D5889-796A-4CB6-976C-1AF4F234A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CC08C-A27E-44F5-91CF-5F456C8FB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473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280E7-6C22-4E81-ACE8-BD6998D44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3DA394-0339-4801-B9A0-358CE5D138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8A7D51-5D92-4D4D-B903-BCFEF7B75E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340B30-A62D-412F-875B-5594CA6C2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0A1EB-CFE0-4A3D-BA15-0CCE3D39F485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740ED7-C711-4216-848E-3B1FFA379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23320E-82D8-44BE-901C-BFEB9BEA3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CC08C-A27E-44F5-91CF-5F456C8FB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60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7E8C26-B5D6-4749-A2C0-DAB807581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33EEE0-5F49-4DD6-8F52-D8C65BD8DD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AD9F92-B412-4955-A043-299A0DB172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0A1EB-CFE0-4A3D-BA15-0CCE3D39F485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23ED1A-3D1E-4061-AF44-3C0F0C99DB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A8078D-D4B3-42D8-B6FE-390081773F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CC08C-A27E-44F5-91CF-5F456C8FB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851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Image result for set union sign">
            <a:extLst>
              <a:ext uri="{FF2B5EF4-FFF2-40B4-BE49-F238E27FC236}">
                <a16:creationId xmlns:a16="http://schemas.microsoft.com/office/drawing/2014/main" id="{59F5CD3E-AB11-4B08-9CFB-37BC0601B0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8513" y="4483100"/>
            <a:ext cx="1333500" cy="134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6">
            <a:extLst>
              <a:ext uri="{FF2B5EF4-FFF2-40B4-BE49-F238E27FC236}">
                <a16:creationId xmlns:a16="http://schemas.microsoft.com/office/drawing/2014/main" id="{926D2BFE-32EA-4123-9C67-B6F4153003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61550" y="5983288"/>
            <a:ext cx="16002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FF0000"/>
                </a:solidFill>
              </a:rPr>
              <a:t>Lec #6</a:t>
            </a:r>
            <a:endParaRPr lang="ar-IQ" altLang="en-US" sz="3600" b="1">
              <a:solidFill>
                <a:srgbClr val="FF0000"/>
              </a:solidFill>
            </a:endParaRPr>
          </a:p>
        </p:txBody>
      </p:sp>
      <p:pic>
        <p:nvPicPr>
          <p:cNvPr id="2052" name="Picture 7">
            <a:extLst>
              <a:ext uri="{FF2B5EF4-FFF2-40B4-BE49-F238E27FC236}">
                <a16:creationId xmlns:a16="http://schemas.microsoft.com/office/drawing/2014/main" id="{8BC852DF-00FD-4631-946F-A376858F72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75"/>
            <a:ext cx="165735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3" name="Rectangle 8">
            <a:extLst>
              <a:ext uri="{FF2B5EF4-FFF2-40B4-BE49-F238E27FC236}">
                <a16:creationId xmlns:a16="http://schemas.microsoft.com/office/drawing/2014/main" id="{DE2CEF94-AEA6-4E3D-A784-9DFF3CDA86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2413" y="5943600"/>
            <a:ext cx="42322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2000" b="1">
                <a:solidFill>
                  <a:srgbClr val="7030A0"/>
                </a:solidFill>
              </a:rPr>
              <a:t>2</a:t>
            </a:r>
            <a:r>
              <a:rPr lang="en-US" altLang="en-US" sz="2000" b="1" baseline="30000">
                <a:solidFill>
                  <a:srgbClr val="7030A0"/>
                </a:solidFill>
              </a:rPr>
              <a:t>nd</a:t>
            </a:r>
            <a:r>
              <a:rPr lang="en-US" altLang="en-US" sz="2000" b="1">
                <a:solidFill>
                  <a:srgbClr val="7030A0"/>
                </a:solidFill>
              </a:rPr>
              <a:t>  Semester  2018-2019</a:t>
            </a:r>
          </a:p>
          <a:p>
            <a:pPr algn="ctr" eaLnBrk="1" hangingPunct="1"/>
            <a:r>
              <a:rPr lang="en-US" altLang="en-US" sz="2000" b="1">
                <a:solidFill>
                  <a:srgbClr val="002060"/>
                </a:solidFill>
              </a:rPr>
              <a:t>Dr. Abdulhussein M. Abdullah</a:t>
            </a:r>
            <a:endParaRPr lang="ar-IQ" altLang="en-US" sz="2000" b="1">
              <a:solidFill>
                <a:srgbClr val="002060"/>
              </a:solidFill>
            </a:endParaRPr>
          </a:p>
        </p:txBody>
      </p:sp>
      <p:pic>
        <p:nvPicPr>
          <p:cNvPr id="2054" name="Picture 1">
            <a:extLst>
              <a:ext uri="{FF2B5EF4-FFF2-40B4-BE49-F238E27FC236}">
                <a16:creationId xmlns:a16="http://schemas.microsoft.com/office/drawing/2014/main" id="{FB91894A-06D3-4162-BA68-34CD3CC7B9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3775" y="1549400"/>
            <a:ext cx="7664450" cy="293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2" descr="Related image">
            <a:extLst>
              <a:ext uri="{FF2B5EF4-FFF2-40B4-BE49-F238E27FC236}">
                <a16:creationId xmlns:a16="http://schemas.microsoft.com/office/drawing/2014/main" id="{FE2C4576-9C9D-4BDD-B3B2-6BEFEFB77C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8175" y="3697288"/>
            <a:ext cx="1662113" cy="166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0D34B54C-D43F-4418-BCE8-48CD7C974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5499" y="234496"/>
            <a:ext cx="10515600" cy="1325563"/>
          </a:xfrm>
        </p:spPr>
        <p:txBody>
          <a:bodyPr/>
          <a:lstStyle/>
          <a:p>
            <a:pPr marL="1768475" indent="-1768475"/>
            <a:r>
              <a:rPr lang="en-US" b="1" dirty="0"/>
              <a:t>Step 1</a:t>
            </a:r>
            <a:r>
              <a:rPr lang="en-US" dirty="0"/>
              <a:t>:- </a:t>
            </a:r>
            <a:r>
              <a:rPr lang="en-US" sz="3200" dirty="0"/>
              <a:t>Add a new initial state (S) and a new final state (F) with - transition:-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D068067-FF37-498A-8120-EB605D6E0C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651797">
            <a:off x="4641664" y="2275933"/>
            <a:ext cx="1084224" cy="93132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E0873D5-5C65-4918-8D98-A04F768AE9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2250068">
            <a:off x="5294816" y="5711466"/>
            <a:ext cx="1084224" cy="93132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F355908-BCD2-4C12-856B-A69B5A20FB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8281860" y="1905814"/>
            <a:ext cx="1084224" cy="93132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82E953D-6B98-4127-AC01-25C46376C9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8264441" y="5167183"/>
            <a:ext cx="1084224" cy="931320"/>
          </a:xfrm>
          <a:prstGeom prst="rect">
            <a:avLst/>
          </a:prstGeom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B814BEE8-059A-472B-8674-388584970993}"/>
              </a:ext>
            </a:extLst>
          </p:cNvPr>
          <p:cNvSpPr/>
          <p:nvPr/>
        </p:nvSpPr>
        <p:spPr>
          <a:xfrm>
            <a:off x="7411003" y="1874301"/>
            <a:ext cx="1084224" cy="1106424"/>
          </a:xfrm>
          <a:prstGeom prst="ellipse">
            <a:avLst/>
          </a:prstGeom>
          <a:solidFill>
            <a:srgbClr val="92D050"/>
          </a:solidFill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/>
              <a:t>2</a:t>
            </a:r>
            <a:endParaRPr lang="en-US" b="1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D1993A9-BE7B-4272-B659-DB52FBD04141}"/>
              </a:ext>
            </a:extLst>
          </p:cNvPr>
          <p:cNvSpPr/>
          <p:nvPr/>
        </p:nvSpPr>
        <p:spPr>
          <a:xfrm>
            <a:off x="7424066" y="5061647"/>
            <a:ext cx="1084224" cy="1106424"/>
          </a:xfrm>
          <a:prstGeom prst="ellipse">
            <a:avLst/>
          </a:prstGeom>
          <a:solidFill>
            <a:srgbClr val="92D050"/>
          </a:solidFill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/>
              <a:t>4</a:t>
            </a:r>
            <a:endParaRPr lang="en-US" b="1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66AF809-D5F9-454E-8498-43630EAD0058}"/>
              </a:ext>
            </a:extLst>
          </p:cNvPr>
          <p:cNvSpPr/>
          <p:nvPr/>
        </p:nvSpPr>
        <p:spPr>
          <a:xfrm>
            <a:off x="5608328" y="4839576"/>
            <a:ext cx="1084224" cy="1106424"/>
          </a:xfrm>
          <a:prstGeom prst="ellipse">
            <a:avLst/>
          </a:prstGeom>
          <a:solidFill>
            <a:srgbClr val="92D050"/>
          </a:solidFill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/>
              <a:t>3</a:t>
            </a:r>
            <a:endParaRPr lang="en-US" b="1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54A76202-F2CD-414B-984D-807CF0A2A20C}"/>
              </a:ext>
            </a:extLst>
          </p:cNvPr>
          <p:cNvSpPr/>
          <p:nvPr/>
        </p:nvSpPr>
        <p:spPr>
          <a:xfrm>
            <a:off x="5460283" y="2314094"/>
            <a:ext cx="1084224" cy="1106424"/>
          </a:xfrm>
          <a:prstGeom prst="ellipse">
            <a:avLst/>
          </a:prstGeom>
          <a:solidFill>
            <a:srgbClr val="92D050"/>
          </a:solidFill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/>
              <a:t>1</a:t>
            </a:r>
            <a:endParaRPr lang="en-US" b="1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7BC97D7-2A72-42E4-B8A9-C5E6322DB2CE}"/>
              </a:ext>
            </a:extLst>
          </p:cNvPr>
          <p:cNvSpPr/>
          <p:nvPr/>
        </p:nvSpPr>
        <p:spPr>
          <a:xfrm>
            <a:off x="3801301" y="3603398"/>
            <a:ext cx="1084224" cy="1106424"/>
          </a:xfrm>
          <a:prstGeom prst="ellipse">
            <a:avLst/>
          </a:prstGeom>
          <a:solidFill>
            <a:srgbClr val="92D050"/>
          </a:solidFill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/>
              <a:t>0</a:t>
            </a:r>
            <a:endParaRPr lang="en-US" b="1" dirty="0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A49AD473-EC79-450A-A6E4-C3378403D7FE}"/>
              </a:ext>
            </a:extLst>
          </p:cNvPr>
          <p:cNvCxnSpPr>
            <a:cxnSpLocks/>
          </p:cNvCxnSpPr>
          <p:nvPr/>
        </p:nvCxnSpPr>
        <p:spPr>
          <a:xfrm flipV="1">
            <a:off x="6544507" y="2271516"/>
            <a:ext cx="868534" cy="262677"/>
          </a:xfrm>
          <a:prstGeom prst="straightConnector1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6DB2DAEA-BDA7-4ABA-A466-6A7451DEE04F}"/>
              </a:ext>
            </a:extLst>
          </p:cNvPr>
          <p:cNvCxnSpPr/>
          <p:nvPr/>
        </p:nvCxnSpPr>
        <p:spPr>
          <a:xfrm>
            <a:off x="6716595" y="5197602"/>
            <a:ext cx="775252" cy="0"/>
          </a:xfrm>
          <a:prstGeom prst="straightConnector1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59A78984-C6E5-41CF-8628-5CDC64921B89}"/>
              </a:ext>
            </a:extLst>
          </p:cNvPr>
          <p:cNvCxnSpPr>
            <a:cxnSpLocks/>
          </p:cNvCxnSpPr>
          <p:nvPr/>
        </p:nvCxnSpPr>
        <p:spPr>
          <a:xfrm flipH="1">
            <a:off x="6589211" y="5859450"/>
            <a:ext cx="844871" cy="0"/>
          </a:xfrm>
          <a:prstGeom prst="straightConnector1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EB7C6950-AF65-4D8E-A233-0E2E82764B1F}"/>
              </a:ext>
            </a:extLst>
          </p:cNvPr>
          <p:cNvCxnSpPr>
            <a:cxnSpLocks/>
          </p:cNvCxnSpPr>
          <p:nvPr/>
        </p:nvCxnSpPr>
        <p:spPr>
          <a:xfrm flipH="1">
            <a:off x="6568737" y="2703242"/>
            <a:ext cx="865345" cy="212701"/>
          </a:xfrm>
          <a:prstGeom prst="straightConnector1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0DEC0CFF-FB1A-4B69-BAA6-D149EC15D84A}"/>
              </a:ext>
            </a:extLst>
          </p:cNvPr>
          <p:cNvCxnSpPr>
            <a:cxnSpLocks/>
          </p:cNvCxnSpPr>
          <p:nvPr/>
        </p:nvCxnSpPr>
        <p:spPr>
          <a:xfrm flipV="1">
            <a:off x="4885525" y="3273003"/>
            <a:ext cx="746607" cy="541354"/>
          </a:xfrm>
          <a:prstGeom prst="straightConnector1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95C2326-260C-488E-A9C1-BF097842553D}"/>
              </a:ext>
            </a:extLst>
          </p:cNvPr>
          <p:cNvCxnSpPr>
            <a:cxnSpLocks/>
          </p:cNvCxnSpPr>
          <p:nvPr/>
        </p:nvCxnSpPr>
        <p:spPr>
          <a:xfrm>
            <a:off x="4885525" y="4493625"/>
            <a:ext cx="742251" cy="590764"/>
          </a:xfrm>
          <a:prstGeom prst="straightConnector1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97D4875E-D7C9-4E29-8BFF-B1B517F598C9}"/>
              </a:ext>
            </a:extLst>
          </p:cNvPr>
          <p:cNvSpPr txBox="1"/>
          <p:nvPr/>
        </p:nvSpPr>
        <p:spPr>
          <a:xfrm>
            <a:off x="4728749" y="3133667"/>
            <a:ext cx="3265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a</a:t>
            </a:r>
            <a:endParaRPr lang="en-US" b="1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FD01BAA-6B5B-4886-BE18-A0DDF435A230}"/>
              </a:ext>
            </a:extLst>
          </p:cNvPr>
          <p:cNvSpPr txBox="1"/>
          <p:nvPr/>
        </p:nvSpPr>
        <p:spPr>
          <a:xfrm>
            <a:off x="4554574" y="2410855"/>
            <a:ext cx="3265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a</a:t>
            </a:r>
            <a:endParaRPr lang="en-US" b="1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EB5DC73-D1AD-4CD1-AF85-6DADF9F79D1E}"/>
              </a:ext>
            </a:extLst>
          </p:cNvPr>
          <p:cNvSpPr txBox="1"/>
          <p:nvPr/>
        </p:nvSpPr>
        <p:spPr>
          <a:xfrm>
            <a:off x="6958149" y="2841925"/>
            <a:ext cx="3265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a</a:t>
            </a:r>
            <a:endParaRPr lang="en-US" b="1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F325EEE-5F8F-4119-90DB-1720CA22D407}"/>
              </a:ext>
            </a:extLst>
          </p:cNvPr>
          <p:cNvSpPr txBox="1"/>
          <p:nvPr/>
        </p:nvSpPr>
        <p:spPr>
          <a:xfrm>
            <a:off x="6797037" y="4666379"/>
            <a:ext cx="3265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a</a:t>
            </a:r>
            <a:endParaRPr lang="en-US" b="1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37741AE-A0E0-477E-8D33-6ADAECCE79BF}"/>
              </a:ext>
            </a:extLst>
          </p:cNvPr>
          <p:cNvSpPr txBox="1"/>
          <p:nvPr/>
        </p:nvSpPr>
        <p:spPr>
          <a:xfrm>
            <a:off x="9104810" y="5393550"/>
            <a:ext cx="3265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a</a:t>
            </a:r>
            <a:endParaRPr lang="en-US" b="1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36AE59B-733B-4AD9-AC71-09A369C6FB7A}"/>
              </a:ext>
            </a:extLst>
          </p:cNvPr>
          <p:cNvSpPr txBox="1"/>
          <p:nvPr/>
        </p:nvSpPr>
        <p:spPr>
          <a:xfrm>
            <a:off x="6949437" y="5811557"/>
            <a:ext cx="3265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b</a:t>
            </a:r>
            <a:endParaRPr lang="en-US" b="1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85D74C3-60C2-44F8-9B78-869C565E6E7F}"/>
              </a:ext>
            </a:extLst>
          </p:cNvPr>
          <p:cNvSpPr txBox="1"/>
          <p:nvPr/>
        </p:nvSpPr>
        <p:spPr>
          <a:xfrm>
            <a:off x="5050967" y="5689634"/>
            <a:ext cx="3265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b</a:t>
            </a:r>
            <a:endParaRPr lang="en-US" b="1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6F69F97-0B86-446A-B4E7-A948C4F1F22F}"/>
              </a:ext>
            </a:extLst>
          </p:cNvPr>
          <p:cNvSpPr txBox="1"/>
          <p:nvPr/>
        </p:nvSpPr>
        <p:spPr>
          <a:xfrm>
            <a:off x="4876792" y="4601063"/>
            <a:ext cx="3265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b</a:t>
            </a:r>
            <a:endParaRPr lang="en-US" b="1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717E189-4330-423A-838C-001C7C33D03A}"/>
              </a:ext>
            </a:extLst>
          </p:cNvPr>
          <p:cNvSpPr txBox="1"/>
          <p:nvPr/>
        </p:nvSpPr>
        <p:spPr>
          <a:xfrm>
            <a:off x="6679471" y="1635778"/>
            <a:ext cx="3265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b</a:t>
            </a:r>
            <a:endParaRPr lang="en-US" b="1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DBEA91B-49E6-4378-8DF2-8B3D4E7EB3AF}"/>
              </a:ext>
            </a:extLst>
          </p:cNvPr>
          <p:cNvSpPr txBox="1"/>
          <p:nvPr/>
        </p:nvSpPr>
        <p:spPr>
          <a:xfrm>
            <a:off x="9078685" y="1788187"/>
            <a:ext cx="3265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b</a:t>
            </a:r>
            <a:endParaRPr lang="en-US" b="1" dirty="0"/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0361D139-2728-435B-BABE-D9CC217D6351}"/>
              </a:ext>
            </a:extLst>
          </p:cNvPr>
          <p:cNvCxnSpPr/>
          <p:nvPr/>
        </p:nvCxnSpPr>
        <p:spPr>
          <a:xfrm>
            <a:off x="2924427" y="4161279"/>
            <a:ext cx="852777" cy="0"/>
          </a:xfrm>
          <a:prstGeom prst="straightConnector1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>
            <a:extLst>
              <a:ext uri="{FF2B5EF4-FFF2-40B4-BE49-F238E27FC236}">
                <a16:creationId xmlns:a16="http://schemas.microsoft.com/office/drawing/2014/main" id="{BA81692B-56BD-40B2-B000-4C662BDCD81C}"/>
              </a:ext>
            </a:extLst>
          </p:cNvPr>
          <p:cNvSpPr/>
          <p:nvPr/>
        </p:nvSpPr>
        <p:spPr>
          <a:xfrm>
            <a:off x="9274638" y="3568123"/>
            <a:ext cx="1084224" cy="1106424"/>
          </a:xfrm>
          <a:prstGeom prst="ellipse">
            <a:avLst/>
          </a:prstGeom>
          <a:solidFill>
            <a:srgbClr val="92D050"/>
          </a:solidFill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/>
              <a:t>0</a:t>
            </a:r>
            <a:endParaRPr lang="en-US" b="1" dirty="0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2E5ADD1A-FDB6-4E2D-A74A-08A2D52AEF30}"/>
              </a:ext>
            </a:extLst>
          </p:cNvPr>
          <p:cNvSpPr/>
          <p:nvPr/>
        </p:nvSpPr>
        <p:spPr>
          <a:xfrm>
            <a:off x="9373079" y="3668498"/>
            <a:ext cx="896053" cy="914400"/>
          </a:xfrm>
          <a:prstGeom prst="ellipse">
            <a:avLst/>
          </a:prstGeom>
          <a:solidFill>
            <a:srgbClr val="00B0F0"/>
          </a:solidFill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/>
              <a:t>F</a:t>
            </a:r>
            <a:endParaRPr lang="en-US" b="1" dirty="0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5403A88E-BE30-435D-AE64-86C4A2C35CAA}"/>
              </a:ext>
            </a:extLst>
          </p:cNvPr>
          <p:cNvSpPr/>
          <p:nvPr/>
        </p:nvSpPr>
        <p:spPr>
          <a:xfrm>
            <a:off x="1789605" y="3607314"/>
            <a:ext cx="1084224" cy="1106424"/>
          </a:xfrm>
          <a:prstGeom prst="ellipse">
            <a:avLst/>
          </a:prstGeom>
          <a:solidFill>
            <a:srgbClr val="FFC000"/>
          </a:solidFill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/>
              <a:t>S</a:t>
            </a:r>
            <a:endParaRPr lang="en-US" b="1" dirty="0"/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648D26ED-27BC-4F3B-86C9-09DFD38DA908}"/>
              </a:ext>
            </a:extLst>
          </p:cNvPr>
          <p:cNvCxnSpPr/>
          <p:nvPr/>
        </p:nvCxnSpPr>
        <p:spPr>
          <a:xfrm>
            <a:off x="895327" y="4169986"/>
            <a:ext cx="852777" cy="0"/>
          </a:xfrm>
          <a:prstGeom prst="straightConnector1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D44EE53E-3810-48C1-AF5A-0D43EBB2091A}"/>
              </a:ext>
            </a:extLst>
          </p:cNvPr>
          <p:cNvCxnSpPr/>
          <p:nvPr/>
        </p:nvCxnSpPr>
        <p:spPr>
          <a:xfrm>
            <a:off x="4914212" y="4183049"/>
            <a:ext cx="4310342" cy="0"/>
          </a:xfrm>
          <a:prstGeom prst="straightConnector1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59439022-EBC0-4E60-AE44-1B26F297197F}"/>
              </a:ext>
            </a:extLst>
          </p:cNvPr>
          <p:cNvCxnSpPr>
            <a:cxnSpLocks/>
          </p:cNvCxnSpPr>
          <p:nvPr/>
        </p:nvCxnSpPr>
        <p:spPr>
          <a:xfrm flipV="1">
            <a:off x="6446066" y="4335449"/>
            <a:ext cx="2930888" cy="504127"/>
          </a:xfrm>
          <a:prstGeom prst="straightConnector1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496BE4FD-BFCB-4A37-A174-CDEB5E80DD2F}"/>
              </a:ext>
            </a:extLst>
          </p:cNvPr>
          <p:cNvCxnSpPr>
            <a:cxnSpLocks/>
          </p:cNvCxnSpPr>
          <p:nvPr/>
        </p:nvCxnSpPr>
        <p:spPr>
          <a:xfrm>
            <a:off x="6493349" y="3171004"/>
            <a:ext cx="2826997" cy="729020"/>
          </a:xfrm>
          <a:prstGeom prst="straightConnector1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E9735D47-58B3-4A19-99BE-1BCF52D38E41}"/>
              </a:ext>
            </a:extLst>
          </p:cNvPr>
          <p:cNvSpPr txBox="1"/>
          <p:nvPr/>
        </p:nvSpPr>
        <p:spPr>
          <a:xfrm>
            <a:off x="3130731" y="3548748"/>
            <a:ext cx="509461" cy="7340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4000" b="1" dirty="0"/>
              <a:t>ε</a:t>
            </a:r>
            <a:endParaRPr lang="en-US" b="1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32971B96-462E-4B2B-B007-007EA3744355}"/>
              </a:ext>
            </a:extLst>
          </p:cNvPr>
          <p:cNvSpPr txBox="1"/>
          <p:nvPr/>
        </p:nvSpPr>
        <p:spPr>
          <a:xfrm>
            <a:off x="8303631" y="3104606"/>
            <a:ext cx="509461" cy="7340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4000" b="1" dirty="0"/>
              <a:t>ε</a:t>
            </a:r>
            <a:endParaRPr lang="en-US" b="1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7A0AC8F-A915-44D1-A7BB-35FF8B547BD8}"/>
              </a:ext>
            </a:extLst>
          </p:cNvPr>
          <p:cNvSpPr txBox="1"/>
          <p:nvPr/>
        </p:nvSpPr>
        <p:spPr>
          <a:xfrm>
            <a:off x="6418223" y="3596644"/>
            <a:ext cx="509461" cy="7340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4000" b="1" dirty="0"/>
              <a:t>ε</a:t>
            </a:r>
            <a:endParaRPr lang="en-US" b="1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A05122FE-67A4-42E9-8B54-EDAAC288088D}"/>
              </a:ext>
            </a:extLst>
          </p:cNvPr>
          <p:cNvSpPr txBox="1"/>
          <p:nvPr/>
        </p:nvSpPr>
        <p:spPr>
          <a:xfrm>
            <a:off x="8621494" y="4219310"/>
            <a:ext cx="509461" cy="7340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4000" b="1" dirty="0"/>
              <a:t>ε</a:t>
            </a:r>
            <a:endParaRPr lang="en-US" b="1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FF15F8CA-BFC2-405C-A106-A1E824E902E8}"/>
              </a:ext>
            </a:extLst>
          </p:cNvPr>
          <p:cNvSpPr txBox="1"/>
          <p:nvPr/>
        </p:nvSpPr>
        <p:spPr>
          <a:xfrm flipH="1">
            <a:off x="1123413" y="2845174"/>
            <a:ext cx="2677888" cy="518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New Start State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F5EC39DF-AAA8-4FC0-A29B-6F169942950A}"/>
              </a:ext>
            </a:extLst>
          </p:cNvPr>
          <p:cNvSpPr txBox="1"/>
          <p:nvPr/>
        </p:nvSpPr>
        <p:spPr>
          <a:xfrm flipH="1">
            <a:off x="9031325" y="2998413"/>
            <a:ext cx="2677888" cy="518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New End State</a:t>
            </a:r>
          </a:p>
        </p:txBody>
      </p:sp>
    </p:spTree>
    <p:extLst>
      <p:ext uri="{BB962C8B-B14F-4D97-AF65-F5344CB8AC3E}">
        <p14:creationId xmlns:p14="http://schemas.microsoft.com/office/powerpoint/2010/main" val="1897435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5" grpId="0" animBg="1"/>
      <p:bldP spid="36" grpId="0" animBg="1"/>
      <p:bldP spid="37" grpId="0" animBg="1"/>
      <p:bldP spid="46" grpId="0"/>
      <p:bldP spid="47" grpId="0"/>
      <p:bldP spid="48" grpId="0"/>
      <p:bldP spid="49" grpId="0"/>
      <p:bldP spid="50" grpId="0"/>
      <p:bldP spid="5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0D34B54C-D43F-4418-BCE8-48CD7C974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5499" y="234496"/>
            <a:ext cx="10515600" cy="1325563"/>
          </a:xfrm>
        </p:spPr>
        <p:txBody>
          <a:bodyPr/>
          <a:lstStyle/>
          <a:p>
            <a:pPr marL="1768475" indent="-1768475"/>
            <a:r>
              <a:rPr lang="en-US" b="1" dirty="0"/>
              <a:t>Step 2</a:t>
            </a:r>
            <a:r>
              <a:rPr lang="en-US" dirty="0"/>
              <a:t>:- </a:t>
            </a:r>
            <a:r>
              <a:rPr lang="en-US" sz="3200" dirty="0"/>
              <a:t>Remove state 2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D068067-FF37-498A-8120-EB605D6E0C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651797">
            <a:off x="4641664" y="2275933"/>
            <a:ext cx="1084224" cy="93132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E0873D5-5C65-4918-8D98-A04F768AE9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2250068">
            <a:off x="5294816" y="5711466"/>
            <a:ext cx="1084224" cy="93132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F355908-BCD2-4C12-856B-A69B5A20FB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3990017">
            <a:off x="6204864" y="1971129"/>
            <a:ext cx="1084224" cy="93132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82E953D-6B98-4127-AC01-25C46376C9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8264441" y="5167183"/>
            <a:ext cx="1084224" cy="931320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9D1993A9-BE7B-4272-B659-DB52FBD04141}"/>
              </a:ext>
            </a:extLst>
          </p:cNvPr>
          <p:cNvSpPr/>
          <p:nvPr/>
        </p:nvSpPr>
        <p:spPr>
          <a:xfrm>
            <a:off x="7424066" y="5061647"/>
            <a:ext cx="1084224" cy="1106424"/>
          </a:xfrm>
          <a:prstGeom prst="ellipse">
            <a:avLst/>
          </a:prstGeom>
          <a:solidFill>
            <a:srgbClr val="92D050"/>
          </a:solidFill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/>
              <a:t>4</a:t>
            </a:r>
            <a:endParaRPr lang="en-US" b="1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66AF809-D5F9-454E-8498-43630EAD0058}"/>
              </a:ext>
            </a:extLst>
          </p:cNvPr>
          <p:cNvSpPr/>
          <p:nvPr/>
        </p:nvSpPr>
        <p:spPr>
          <a:xfrm>
            <a:off x="5608328" y="4839576"/>
            <a:ext cx="1084224" cy="1106424"/>
          </a:xfrm>
          <a:prstGeom prst="ellipse">
            <a:avLst/>
          </a:prstGeom>
          <a:solidFill>
            <a:srgbClr val="92D050"/>
          </a:solidFill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/>
              <a:t>3</a:t>
            </a:r>
            <a:endParaRPr lang="en-US" b="1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54A76202-F2CD-414B-984D-807CF0A2A20C}"/>
              </a:ext>
            </a:extLst>
          </p:cNvPr>
          <p:cNvSpPr/>
          <p:nvPr/>
        </p:nvSpPr>
        <p:spPr>
          <a:xfrm>
            <a:off x="5460283" y="2314094"/>
            <a:ext cx="1084224" cy="1106424"/>
          </a:xfrm>
          <a:prstGeom prst="ellipse">
            <a:avLst/>
          </a:prstGeom>
          <a:solidFill>
            <a:srgbClr val="92D050"/>
          </a:solidFill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/>
              <a:t>1</a:t>
            </a:r>
            <a:endParaRPr lang="en-US" b="1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7BC97D7-2A72-42E4-B8A9-C5E6322DB2CE}"/>
              </a:ext>
            </a:extLst>
          </p:cNvPr>
          <p:cNvSpPr/>
          <p:nvPr/>
        </p:nvSpPr>
        <p:spPr>
          <a:xfrm>
            <a:off x="3801301" y="3603398"/>
            <a:ext cx="1084224" cy="1106424"/>
          </a:xfrm>
          <a:prstGeom prst="ellipse">
            <a:avLst/>
          </a:prstGeom>
          <a:solidFill>
            <a:srgbClr val="92D050"/>
          </a:solidFill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/>
              <a:t>0</a:t>
            </a:r>
            <a:endParaRPr lang="en-US" b="1" dirty="0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6DB2DAEA-BDA7-4ABA-A466-6A7451DEE04F}"/>
              </a:ext>
            </a:extLst>
          </p:cNvPr>
          <p:cNvCxnSpPr/>
          <p:nvPr/>
        </p:nvCxnSpPr>
        <p:spPr>
          <a:xfrm>
            <a:off x="6716595" y="5197602"/>
            <a:ext cx="775252" cy="0"/>
          </a:xfrm>
          <a:prstGeom prst="straightConnector1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59A78984-C6E5-41CF-8628-5CDC64921B89}"/>
              </a:ext>
            </a:extLst>
          </p:cNvPr>
          <p:cNvCxnSpPr>
            <a:cxnSpLocks/>
          </p:cNvCxnSpPr>
          <p:nvPr/>
        </p:nvCxnSpPr>
        <p:spPr>
          <a:xfrm flipH="1">
            <a:off x="6589211" y="5859450"/>
            <a:ext cx="844871" cy="0"/>
          </a:xfrm>
          <a:prstGeom prst="straightConnector1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0DEC0CFF-FB1A-4B69-BAA6-D149EC15D84A}"/>
              </a:ext>
            </a:extLst>
          </p:cNvPr>
          <p:cNvCxnSpPr>
            <a:cxnSpLocks/>
          </p:cNvCxnSpPr>
          <p:nvPr/>
        </p:nvCxnSpPr>
        <p:spPr>
          <a:xfrm flipV="1">
            <a:off x="4885525" y="3273003"/>
            <a:ext cx="746607" cy="541354"/>
          </a:xfrm>
          <a:prstGeom prst="straightConnector1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95C2326-260C-488E-A9C1-BF097842553D}"/>
              </a:ext>
            </a:extLst>
          </p:cNvPr>
          <p:cNvCxnSpPr>
            <a:cxnSpLocks/>
          </p:cNvCxnSpPr>
          <p:nvPr/>
        </p:nvCxnSpPr>
        <p:spPr>
          <a:xfrm>
            <a:off x="4885525" y="4493625"/>
            <a:ext cx="742251" cy="590764"/>
          </a:xfrm>
          <a:prstGeom prst="straightConnector1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97D4875E-D7C9-4E29-8BFF-B1B517F598C9}"/>
              </a:ext>
            </a:extLst>
          </p:cNvPr>
          <p:cNvSpPr txBox="1"/>
          <p:nvPr/>
        </p:nvSpPr>
        <p:spPr>
          <a:xfrm>
            <a:off x="4728749" y="3133667"/>
            <a:ext cx="3265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a</a:t>
            </a:r>
            <a:endParaRPr lang="en-US" b="1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FD01BAA-6B5B-4886-BE18-A0DDF435A230}"/>
              </a:ext>
            </a:extLst>
          </p:cNvPr>
          <p:cNvSpPr txBox="1"/>
          <p:nvPr/>
        </p:nvSpPr>
        <p:spPr>
          <a:xfrm>
            <a:off x="4554574" y="2410855"/>
            <a:ext cx="3265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a</a:t>
            </a:r>
            <a:endParaRPr lang="en-US" b="1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F325EEE-5F8F-4119-90DB-1720CA22D407}"/>
              </a:ext>
            </a:extLst>
          </p:cNvPr>
          <p:cNvSpPr txBox="1"/>
          <p:nvPr/>
        </p:nvSpPr>
        <p:spPr>
          <a:xfrm>
            <a:off x="6797037" y="4666379"/>
            <a:ext cx="3265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a</a:t>
            </a:r>
            <a:endParaRPr lang="en-US" b="1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37741AE-A0E0-477E-8D33-6ADAECCE79BF}"/>
              </a:ext>
            </a:extLst>
          </p:cNvPr>
          <p:cNvSpPr txBox="1"/>
          <p:nvPr/>
        </p:nvSpPr>
        <p:spPr>
          <a:xfrm>
            <a:off x="9104810" y="5393550"/>
            <a:ext cx="3265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a</a:t>
            </a:r>
            <a:endParaRPr lang="en-US" b="1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36AE59B-733B-4AD9-AC71-09A369C6FB7A}"/>
              </a:ext>
            </a:extLst>
          </p:cNvPr>
          <p:cNvSpPr txBox="1"/>
          <p:nvPr/>
        </p:nvSpPr>
        <p:spPr>
          <a:xfrm>
            <a:off x="6949437" y="5811557"/>
            <a:ext cx="3265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b</a:t>
            </a:r>
            <a:endParaRPr lang="en-US" b="1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85D74C3-60C2-44F8-9B78-869C565E6E7F}"/>
              </a:ext>
            </a:extLst>
          </p:cNvPr>
          <p:cNvSpPr txBox="1"/>
          <p:nvPr/>
        </p:nvSpPr>
        <p:spPr>
          <a:xfrm>
            <a:off x="5050967" y="5689634"/>
            <a:ext cx="3265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b</a:t>
            </a:r>
            <a:endParaRPr lang="en-US" b="1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6F69F97-0B86-446A-B4E7-A948C4F1F22F}"/>
              </a:ext>
            </a:extLst>
          </p:cNvPr>
          <p:cNvSpPr txBox="1"/>
          <p:nvPr/>
        </p:nvSpPr>
        <p:spPr>
          <a:xfrm>
            <a:off x="4876792" y="4601063"/>
            <a:ext cx="3265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b</a:t>
            </a:r>
            <a:endParaRPr lang="en-US" b="1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DBEA91B-49E6-4378-8DF2-8B3D4E7EB3AF}"/>
              </a:ext>
            </a:extLst>
          </p:cNvPr>
          <p:cNvSpPr txBox="1"/>
          <p:nvPr/>
        </p:nvSpPr>
        <p:spPr>
          <a:xfrm>
            <a:off x="7040876" y="1763486"/>
            <a:ext cx="11546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/>
              <a:t>b</a:t>
            </a:r>
            <a:r>
              <a:rPr lang="en-US" sz="3200" b="1" baseline="30000" dirty="0" err="1"/>
              <a:t>+</a:t>
            </a:r>
            <a:r>
              <a:rPr lang="en-US" sz="3200" b="1" dirty="0" err="1"/>
              <a:t>a</a:t>
            </a:r>
            <a:endParaRPr lang="en-US" b="1" dirty="0"/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0361D139-2728-435B-BABE-D9CC217D6351}"/>
              </a:ext>
            </a:extLst>
          </p:cNvPr>
          <p:cNvCxnSpPr/>
          <p:nvPr/>
        </p:nvCxnSpPr>
        <p:spPr>
          <a:xfrm>
            <a:off x="2924427" y="4161279"/>
            <a:ext cx="852777" cy="0"/>
          </a:xfrm>
          <a:prstGeom prst="straightConnector1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>
            <a:extLst>
              <a:ext uri="{FF2B5EF4-FFF2-40B4-BE49-F238E27FC236}">
                <a16:creationId xmlns:a16="http://schemas.microsoft.com/office/drawing/2014/main" id="{BA81692B-56BD-40B2-B000-4C662BDCD81C}"/>
              </a:ext>
            </a:extLst>
          </p:cNvPr>
          <p:cNvSpPr/>
          <p:nvPr/>
        </p:nvSpPr>
        <p:spPr>
          <a:xfrm>
            <a:off x="9274638" y="3568123"/>
            <a:ext cx="1084224" cy="1106424"/>
          </a:xfrm>
          <a:prstGeom prst="ellipse">
            <a:avLst/>
          </a:prstGeom>
          <a:solidFill>
            <a:srgbClr val="92D050"/>
          </a:solidFill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/>
              <a:t>0</a:t>
            </a:r>
            <a:endParaRPr lang="en-US" b="1" dirty="0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2E5ADD1A-FDB6-4E2D-A74A-08A2D52AEF30}"/>
              </a:ext>
            </a:extLst>
          </p:cNvPr>
          <p:cNvSpPr/>
          <p:nvPr/>
        </p:nvSpPr>
        <p:spPr>
          <a:xfrm>
            <a:off x="9373079" y="3668498"/>
            <a:ext cx="896053" cy="914400"/>
          </a:xfrm>
          <a:prstGeom prst="ellipse">
            <a:avLst/>
          </a:prstGeom>
          <a:solidFill>
            <a:srgbClr val="00B0F0"/>
          </a:solidFill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/>
              <a:t>F</a:t>
            </a:r>
            <a:endParaRPr lang="en-US" b="1" dirty="0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5403A88E-BE30-435D-AE64-86C4A2C35CAA}"/>
              </a:ext>
            </a:extLst>
          </p:cNvPr>
          <p:cNvSpPr/>
          <p:nvPr/>
        </p:nvSpPr>
        <p:spPr>
          <a:xfrm>
            <a:off x="1789605" y="3607314"/>
            <a:ext cx="1084224" cy="1106424"/>
          </a:xfrm>
          <a:prstGeom prst="ellipse">
            <a:avLst/>
          </a:prstGeom>
          <a:solidFill>
            <a:srgbClr val="FFC000"/>
          </a:solidFill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/>
              <a:t>S</a:t>
            </a:r>
            <a:endParaRPr lang="en-US" b="1" dirty="0"/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648D26ED-27BC-4F3B-86C9-09DFD38DA908}"/>
              </a:ext>
            </a:extLst>
          </p:cNvPr>
          <p:cNvCxnSpPr/>
          <p:nvPr/>
        </p:nvCxnSpPr>
        <p:spPr>
          <a:xfrm>
            <a:off x="895327" y="4169986"/>
            <a:ext cx="852777" cy="0"/>
          </a:xfrm>
          <a:prstGeom prst="straightConnector1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D44EE53E-3810-48C1-AF5A-0D43EBB2091A}"/>
              </a:ext>
            </a:extLst>
          </p:cNvPr>
          <p:cNvCxnSpPr/>
          <p:nvPr/>
        </p:nvCxnSpPr>
        <p:spPr>
          <a:xfrm>
            <a:off x="4914212" y="4183049"/>
            <a:ext cx="4310342" cy="0"/>
          </a:xfrm>
          <a:prstGeom prst="straightConnector1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59439022-EBC0-4E60-AE44-1B26F297197F}"/>
              </a:ext>
            </a:extLst>
          </p:cNvPr>
          <p:cNvCxnSpPr>
            <a:cxnSpLocks/>
          </p:cNvCxnSpPr>
          <p:nvPr/>
        </p:nvCxnSpPr>
        <p:spPr>
          <a:xfrm flipV="1">
            <a:off x="6446066" y="4335449"/>
            <a:ext cx="2930888" cy="504127"/>
          </a:xfrm>
          <a:prstGeom prst="straightConnector1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496BE4FD-BFCB-4A37-A174-CDEB5E80DD2F}"/>
              </a:ext>
            </a:extLst>
          </p:cNvPr>
          <p:cNvCxnSpPr>
            <a:cxnSpLocks/>
          </p:cNvCxnSpPr>
          <p:nvPr/>
        </p:nvCxnSpPr>
        <p:spPr>
          <a:xfrm>
            <a:off x="6493349" y="3171004"/>
            <a:ext cx="2826997" cy="729020"/>
          </a:xfrm>
          <a:prstGeom prst="straightConnector1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E9735D47-58B3-4A19-99BE-1BCF52D38E41}"/>
              </a:ext>
            </a:extLst>
          </p:cNvPr>
          <p:cNvSpPr txBox="1"/>
          <p:nvPr/>
        </p:nvSpPr>
        <p:spPr>
          <a:xfrm>
            <a:off x="3130731" y="3548748"/>
            <a:ext cx="509461" cy="7340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4000" b="1" dirty="0"/>
              <a:t>ε</a:t>
            </a:r>
            <a:endParaRPr lang="en-US" b="1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32971B96-462E-4B2B-B007-007EA3744355}"/>
              </a:ext>
            </a:extLst>
          </p:cNvPr>
          <p:cNvSpPr txBox="1"/>
          <p:nvPr/>
        </p:nvSpPr>
        <p:spPr>
          <a:xfrm>
            <a:off x="8303631" y="3104606"/>
            <a:ext cx="509461" cy="7340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4000" b="1" dirty="0"/>
              <a:t>ε</a:t>
            </a:r>
            <a:endParaRPr lang="en-US" b="1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7A0AC8F-A915-44D1-A7BB-35FF8B547BD8}"/>
              </a:ext>
            </a:extLst>
          </p:cNvPr>
          <p:cNvSpPr txBox="1"/>
          <p:nvPr/>
        </p:nvSpPr>
        <p:spPr>
          <a:xfrm>
            <a:off x="6418223" y="3596644"/>
            <a:ext cx="509461" cy="7340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4000" b="1" dirty="0"/>
              <a:t>ε</a:t>
            </a:r>
            <a:endParaRPr lang="en-US" b="1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A05122FE-67A4-42E9-8B54-EDAAC288088D}"/>
              </a:ext>
            </a:extLst>
          </p:cNvPr>
          <p:cNvSpPr txBox="1"/>
          <p:nvPr/>
        </p:nvSpPr>
        <p:spPr>
          <a:xfrm>
            <a:off x="8621494" y="4219310"/>
            <a:ext cx="509461" cy="7340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4000" b="1" dirty="0"/>
              <a:t>ε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56367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0D34B54C-D43F-4418-BCE8-48CD7C974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5499" y="234496"/>
            <a:ext cx="10515600" cy="1325563"/>
          </a:xfrm>
        </p:spPr>
        <p:txBody>
          <a:bodyPr/>
          <a:lstStyle/>
          <a:p>
            <a:pPr marL="1768475" indent="-1768475"/>
            <a:r>
              <a:rPr lang="en-US" b="1" dirty="0"/>
              <a:t>Step 3</a:t>
            </a:r>
            <a:r>
              <a:rPr lang="en-US" dirty="0"/>
              <a:t>:- </a:t>
            </a:r>
            <a:r>
              <a:rPr lang="en-US" sz="3200" dirty="0"/>
              <a:t>Combine arrows in state 2.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E0873D5-5C65-4918-8D98-A04F768AE9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2250068">
            <a:off x="5294816" y="5711466"/>
            <a:ext cx="1084224" cy="93132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F355908-BCD2-4C12-856B-A69B5A20FB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3990017">
            <a:off x="6204864" y="1971129"/>
            <a:ext cx="1084224" cy="93132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82E953D-6B98-4127-AC01-25C46376C9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8264441" y="5167183"/>
            <a:ext cx="1084224" cy="931320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9D1993A9-BE7B-4272-B659-DB52FBD04141}"/>
              </a:ext>
            </a:extLst>
          </p:cNvPr>
          <p:cNvSpPr/>
          <p:nvPr/>
        </p:nvSpPr>
        <p:spPr>
          <a:xfrm>
            <a:off x="7424066" y="5061647"/>
            <a:ext cx="1084224" cy="1106424"/>
          </a:xfrm>
          <a:prstGeom prst="ellipse">
            <a:avLst/>
          </a:prstGeom>
          <a:solidFill>
            <a:srgbClr val="92D050"/>
          </a:solidFill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/>
              <a:t>4</a:t>
            </a:r>
            <a:endParaRPr lang="en-US" b="1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66AF809-D5F9-454E-8498-43630EAD0058}"/>
              </a:ext>
            </a:extLst>
          </p:cNvPr>
          <p:cNvSpPr/>
          <p:nvPr/>
        </p:nvSpPr>
        <p:spPr>
          <a:xfrm>
            <a:off x="5608328" y="4839576"/>
            <a:ext cx="1084224" cy="1106424"/>
          </a:xfrm>
          <a:prstGeom prst="ellipse">
            <a:avLst/>
          </a:prstGeom>
          <a:solidFill>
            <a:srgbClr val="92D050"/>
          </a:solidFill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/>
              <a:t>3</a:t>
            </a:r>
            <a:endParaRPr lang="en-US" b="1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54A76202-F2CD-414B-984D-807CF0A2A20C}"/>
              </a:ext>
            </a:extLst>
          </p:cNvPr>
          <p:cNvSpPr/>
          <p:nvPr/>
        </p:nvSpPr>
        <p:spPr>
          <a:xfrm>
            <a:off x="5460283" y="2314094"/>
            <a:ext cx="1084224" cy="1106424"/>
          </a:xfrm>
          <a:prstGeom prst="ellipse">
            <a:avLst/>
          </a:prstGeom>
          <a:solidFill>
            <a:srgbClr val="92D050"/>
          </a:solidFill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/>
              <a:t>1</a:t>
            </a:r>
            <a:endParaRPr lang="en-US" b="1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7BC97D7-2A72-42E4-B8A9-C5E6322DB2CE}"/>
              </a:ext>
            </a:extLst>
          </p:cNvPr>
          <p:cNvSpPr/>
          <p:nvPr/>
        </p:nvSpPr>
        <p:spPr>
          <a:xfrm>
            <a:off x="3801301" y="3603398"/>
            <a:ext cx="1084224" cy="1106424"/>
          </a:xfrm>
          <a:prstGeom prst="ellipse">
            <a:avLst/>
          </a:prstGeom>
          <a:solidFill>
            <a:srgbClr val="92D050"/>
          </a:solidFill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/>
              <a:t>0</a:t>
            </a:r>
            <a:endParaRPr lang="en-US" b="1" dirty="0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6DB2DAEA-BDA7-4ABA-A466-6A7451DEE04F}"/>
              </a:ext>
            </a:extLst>
          </p:cNvPr>
          <p:cNvCxnSpPr/>
          <p:nvPr/>
        </p:nvCxnSpPr>
        <p:spPr>
          <a:xfrm>
            <a:off x="6716595" y="5197602"/>
            <a:ext cx="775252" cy="0"/>
          </a:xfrm>
          <a:prstGeom prst="straightConnector1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59A78984-C6E5-41CF-8628-5CDC64921B89}"/>
              </a:ext>
            </a:extLst>
          </p:cNvPr>
          <p:cNvCxnSpPr>
            <a:cxnSpLocks/>
          </p:cNvCxnSpPr>
          <p:nvPr/>
        </p:nvCxnSpPr>
        <p:spPr>
          <a:xfrm flipH="1">
            <a:off x="6589211" y="5859450"/>
            <a:ext cx="844871" cy="0"/>
          </a:xfrm>
          <a:prstGeom prst="straightConnector1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0DEC0CFF-FB1A-4B69-BAA6-D149EC15D84A}"/>
              </a:ext>
            </a:extLst>
          </p:cNvPr>
          <p:cNvCxnSpPr>
            <a:cxnSpLocks/>
          </p:cNvCxnSpPr>
          <p:nvPr/>
        </p:nvCxnSpPr>
        <p:spPr>
          <a:xfrm flipV="1">
            <a:off x="4885525" y="3273003"/>
            <a:ext cx="746607" cy="541354"/>
          </a:xfrm>
          <a:prstGeom prst="straightConnector1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95C2326-260C-488E-A9C1-BF097842553D}"/>
              </a:ext>
            </a:extLst>
          </p:cNvPr>
          <p:cNvCxnSpPr>
            <a:cxnSpLocks/>
          </p:cNvCxnSpPr>
          <p:nvPr/>
        </p:nvCxnSpPr>
        <p:spPr>
          <a:xfrm>
            <a:off x="4885525" y="4493625"/>
            <a:ext cx="742251" cy="590764"/>
          </a:xfrm>
          <a:prstGeom prst="straightConnector1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97D4875E-D7C9-4E29-8BFF-B1B517F598C9}"/>
              </a:ext>
            </a:extLst>
          </p:cNvPr>
          <p:cNvSpPr txBox="1"/>
          <p:nvPr/>
        </p:nvSpPr>
        <p:spPr>
          <a:xfrm>
            <a:off x="4728749" y="3133667"/>
            <a:ext cx="3265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a</a:t>
            </a:r>
            <a:endParaRPr lang="en-US" b="1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F325EEE-5F8F-4119-90DB-1720CA22D407}"/>
              </a:ext>
            </a:extLst>
          </p:cNvPr>
          <p:cNvSpPr txBox="1"/>
          <p:nvPr/>
        </p:nvSpPr>
        <p:spPr>
          <a:xfrm>
            <a:off x="6797037" y="4666379"/>
            <a:ext cx="3265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a</a:t>
            </a:r>
            <a:endParaRPr lang="en-US" b="1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37741AE-A0E0-477E-8D33-6ADAECCE79BF}"/>
              </a:ext>
            </a:extLst>
          </p:cNvPr>
          <p:cNvSpPr txBox="1"/>
          <p:nvPr/>
        </p:nvSpPr>
        <p:spPr>
          <a:xfrm>
            <a:off x="9104810" y="5393550"/>
            <a:ext cx="3265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a</a:t>
            </a:r>
            <a:endParaRPr lang="en-US" b="1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36AE59B-733B-4AD9-AC71-09A369C6FB7A}"/>
              </a:ext>
            </a:extLst>
          </p:cNvPr>
          <p:cNvSpPr txBox="1"/>
          <p:nvPr/>
        </p:nvSpPr>
        <p:spPr>
          <a:xfrm>
            <a:off x="6949437" y="5811557"/>
            <a:ext cx="3265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b</a:t>
            </a:r>
            <a:endParaRPr lang="en-US" b="1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85D74C3-60C2-44F8-9B78-869C565E6E7F}"/>
              </a:ext>
            </a:extLst>
          </p:cNvPr>
          <p:cNvSpPr txBox="1"/>
          <p:nvPr/>
        </p:nvSpPr>
        <p:spPr>
          <a:xfrm>
            <a:off x="5050967" y="5689634"/>
            <a:ext cx="3265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b</a:t>
            </a:r>
            <a:endParaRPr lang="en-US" b="1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6F69F97-0B86-446A-B4E7-A948C4F1F22F}"/>
              </a:ext>
            </a:extLst>
          </p:cNvPr>
          <p:cNvSpPr txBox="1"/>
          <p:nvPr/>
        </p:nvSpPr>
        <p:spPr>
          <a:xfrm>
            <a:off x="4876792" y="4601063"/>
            <a:ext cx="3265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b</a:t>
            </a:r>
            <a:endParaRPr lang="en-US" b="1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DBEA91B-49E6-4378-8DF2-8B3D4E7EB3AF}"/>
              </a:ext>
            </a:extLst>
          </p:cNvPr>
          <p:cNvSpPr txBox="1"/>
          <p:nvPr/>
        </p:nvSpPr>
        <p:spPr>
          <a:xfrm>
            <a:off x="7040876" y="1763486"/>
            <a:ext cx="15806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/>
              <a:t>a+b</a:t>
            </a:r>
            <a:r>
              <a:rPr lang="en-US" sz="3200" b="1" baseline="30000" dirty="0" err="1"/>
              <a:t>+</a:t>
            </a:r>
            <a:r>
              <a:rPr lang="en-US" sz="3200" b="1" dirty="0" err="1"/>
              <a:t>a</a:t>
            </a:r>
            <a:endParaRPr lang="en-US" b="1" dirty="0"/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0361D139-2728-435B-BABE-D9CC217D6351}"/>
              </a:ext>
            </a:extLst>
          </p:cNvPr>
          <p:cNvCxnSpPr/>
          <p:nvPr/>
        </p:nvCxnSpPr>
        <p:spPr>
          <a:xfrm>
            <a:off x="2924427" y="4161279"/>
            <a:ext cx="852777" cy="0"/>
          </a:xfrm>
          <a:prstGeom prst="straightConnector1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>
            <a:extLst>
              <a:ext uri="{FF2B5EF4-FFF2-40B4-BE49-F238E27FC236}">
                <a16:creationId xmlns:a16="http://schemas.microsoft.com/office/drawing/2014/main" id="{BA81692B-56BD-40B2-B000-4C662BDCD81C}"/>
              </a:ext>
            </a:extLst>
          </p:cNvPr>
          <p:cNvSpPr/>
          <p:nvPr/>
        </p:nvSpPr>
        <p:spPr>
          <a:xfrm>
            <a:off x="9274638" y="3568123"/>
            <a:ext cx="1084224" cy="1106424"/>
          </a:xfrm>
          <a:prstGeom prst="ellipse">
            <a:avLst/>
          </a:prstGeom>
          <a:solidFill>
            <a:srgbClr val="92D050"/>
          </a:solidFill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/>
              <a:t>0</a:t>
            </a:r>
            <a:endParaRPr lang="en-US" b="1" dirty="0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2E5ADD1A-FDB6-4E2D-A74A-08A2D52AEF30}"/>
              </a:ext>
            </a:extLst>
          </p:cNvPr>
          <p:cNvSpPr/>
          <p:nvPr/>
        </p:nvSpPr>
        <p:spPr>
          <a:xfrm>
            <a:off x="9373079" y="3668498"/>
            <a:ext cx="896053" cy="914400"/>
          </a:xfrm>
          <a:prstGeom prst="ellipse">
            <a:avLst/>
          </a:prstGeom>
          <a:solidFill>
            <a:srgbClr val="00B0F0"/>
          </a:solidFill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/>
              <a:t>F</a:t>
            </a:r>
            <a:endParaRPr lang="en-US" b="1" dirty="0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5403A88E-BE30-435D-AE64-86C4A2C35CAA}"/>
              </a:ext>
            </a:extLst>
          </p:cNvPr>
          <p:cNvSpPr/>
          <p:nvPr/>
        </p:nvSpPr>
        <p:spPr>
          <a:xfrm>
            <a:off x="1789605" y="3607314"/>
            <a:ext cx="1084224" cy="1106424"/>
          </a:xfrm>
          <a:prstGeom prst="ellipse">
            <a:avLst/>
          </a:prstGeom>
          <a:solidFill>
            <a:srgbClr val="FFC000"/>
          </a:solidFill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/>
              <a:t>S</a:t>
            </a:r>
            <a:endParaRPr lang="en-US" b="1" dirty="0"/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648D26ED-27BC-4F3B-86C9-09DFD38DA908}"/>
              </a:ext>
            </a:extLst>
          </p:cNvPr>
          <p:cNvCxnSpPr/>
          <p:nvPr/>
        </p:nvCxnSpPr>
        <p:spPr>
          <a:xfrm>
            <a:off x="895327" y="4169986"/>
            <a:ext cx="852777" cy="0"/>
          </a:xfrm>
          <a:prstGeom prst="straightConnector1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D44EE53E-3810-48C1-AF5A-0D43EBB2091A}"/>
              </a:ext>
            </a:extLst>
          </p:cNvPr>
          <p:cNvCxnSpPr/>
          <p:nvPr/>
        </p:nvCxnSpPr>
        <p:spPr>
          <a:xfrm>
            <a:off x="4914212" y="4183049"/>
            <a:ext cx="4310342" cy="0"/>
          </a:xfrm>
          <a:prstGeom prst="straightConnector1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59439022-EBC0-4E60-AE44-1B26F297197F}"/>
              </a:ext>
            </a:extLst>
          </p:cNvPr>
          <p:cNvCxnSpPr>
            <a:cxnSpLocks/>
          </p:cNvCxnSpPr>
          <p:nvPr/>
        </p:nvCxnSpPr>
        <p:spPr>
          <a:xfrm flipV="1">
            <a:off x="6446066" y="4335449"/>
            <a:ext cx="2930888" cy="504127"/>
          </a:xfrm>
          <a:prstGeom prst="straightConnector1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496BE4FD-BFCB-4A37-A174-CDEB5E80DD2F}"/>
              </a:ext>
            </a:extLst>
          </p:cNvPr>
          <p:cNvCxnSpPr>
            <a:cxnSpLocks/>
          </p:cNvCxnSpPr>
          <p:nvPr/>
        </p:nvCxnSpPr>
        <p:spPr>
          <a:xfrm>
            <a:off x="6493349" y="3171004"/>
            <a:ext cx="2826997" cy="729020"/>
          </a:xfrm>
          <a:prstGeom prst="straightConnector1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E9735D47-58B3-4A19-99BE-1BCF52D38E41}"/>
              </a:ext>
            </a:extLst>
          </p:cNvPr>
          <p:cNvSpPr txBox="1"/>
          <p:nvPr/>
        </p:nvSpPr>
        <p:spPr>
          <a:xfrm>
            <a:off x="3130731" y="3548748"/>
            <a:ext cx="509461" cy="7340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4000" b="1" dirty="0"/>
              <a:t>ε</a:t>
            </a:r>
            <a:endParaRPr lang="en-US" b="1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32971B96-462E-4B2B-B007-007EA3744355}"/>
              </a:ext>
            </a:extLst>
          </p:cNvPr>
          <p:cNvSpPr txBox="1"/>
          <p:nvPr/>
        </p:nvSpPr>
        <p:spPr>
          <a:xfrm>
            <a:off x="8303631" y="3104606"/>
            <a:ext cx="509461" cy="7340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4000" b="1" dirty="0"/>
              <a:t>ε</a:t>
            </a:r>
            <a:endParaRPr lang="en-US" b="1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7A0AC8F-A915-44D1-A7BB-35FF8B547BD8}"/>
              </a:ext>
            </a:extLst>
          </p:cNvPr>
          <p:cNvSpPr txBox="1"/>
          <p:nvPr/>
        </p:nvSpPr>
        <p:spPr>
          <a:xfrm>
            <a:off x="6418223" y="3596644"/>
            <a:ext cx="509461" cy="7340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4000" b="1" dirty="0"/>
              <a:t>ε</a:t>
            </a:r>
            <a:endParaRPr lang="en-US" b="1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A05122FE-67A4-42E9-8B54-EDAAC288088D}"/>
              </a:ext>
            </a:extLst>
          </p:cNvPr>
          <p:cNvSpPr txBox="1"/>
          <p:nvPr/>
        </p:nvSpPr>
        <p:spPr>
          <a:xfrm>
            <a:off x="8621494" y="4219310"/>
            <a:ext cx="509461" cy="7340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4000" b="1" dirty="0"/>
              <a:t>ε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829417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0D34B54C-D43F-4418-BCE8-48CD7C974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5499" y="234496"/>
            <a:ext cx="10515600" cy="1325563"/>
          </a:xfrm>
        </p:spPr>
        <p:txBody>
          <a:bodyPr/>
          <a:lstStyle/>
          <a:p>
            <a:pPr marL="1768475" indent="-1768475"/>
            <a:r>
              <a:rPr lang="en-US" b="1" dirty="0"/>
              <a:t>Step 2</a:t>
            </a:r>
            <a:r>
              <a:rPr lang="en-US" dirty="0"/>
              <a:t>:- </a:t>
            </a:r>
            <a:r>
              <a:rPr lang="en-US" sz="3200" dirty="0"/>
              <a:t>Remove state 4.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E0873D5-5C65-4918-8D98-A04F768AE9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2250068">
            <a:off x="5294816" y="5711466"/>
            <a:ext cx="1084224" cy="93132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F355908-BCD2-4C12-856B-A69B5A20FB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3990017">
            <a:off x="6204864" y="1971129"/>
            <a:ext cx="1084224" cy="93132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82E953D-6B98-4127-AC01-25C46376C9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6256047">
            <a:off x="6461764" y="5180246"/>
            <a:ext cx="1084224" cy="931320"/>
          </a:xfrm>
          <a:prstGeom prst="rect">
            <a:avLst/>
          </a:pr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C66AF809-D5F9-454E-8498-43630EAD0058}"/>
              </a:ext>
            </a:extLst>
          </p:cNvPr>
          <p:cNvSpPr/>
          <p:nvPr/>
        </p:nvSpPr>
        <p:spPr>
          <a:xfrm>
            <a:off x="5608328" y="4839576"/>
            <a:ext cx="1084224" cy="1106424"/>
          </a:xfrm>
          <a:prstGeom prst="ellipse">
            <a:avLst/>
          </a:prstGeom>
          <a:solidFill>
            <a:srgbClr val="92D050"/>
          </a:solidFill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/>
              <a:t>3</a:t>
            </a:r>
            <a:endParaRPr lang="en-US" b="1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54A76202-F2CD-414B-984D-807CF0A2A20C}"/>
              </a:ext>
            </a:extLst>
          </p:cNvPr>
          <p:cNvSpPr/>
          <p:nvPr/>
        </p:nvSpPr>
        <p:spPr>
          <a:xfrm>
            <a:off x="5460283" y="2314094"/>
            <a:ext cx="1084224" cy="1106424"/>
          </a:xfrm>
          <a:prstGeom prst="ellipse">
            <a:avLst/>
          </a:prstGeom>
          <a:solidFill>
            <a:srgbClr val="92D050"/>
          </a:solidFill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/>
              <a:t>1</a:t>
            </a:r>
            <a:endParaRPr lang="en-US" b="1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7BC97D7-2A72-42E4-B8A9-C5E6322DB2CE}"/>
              </a:ext>
            </a:extLst>
          </p:cNvPr>
          <p:cNvSpPr/>
          <p:nvPr/>
        </p:nvSpPr>
        <p:spPr>
          <a:xfrm>
            <a:off x="3801301" y="3603398"/>
            <a:ext cx="1084224" cy="1106424"/>
          </a:xfrm>
          <a:prstGeom prst="ellipse">
            <a:avLst/>
          </a:prstGeom>
          <a:solidFill>
            <a:srgbClr val="92D050"/>
          </a:solidFill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/>
              <a:t>0</a:t>
            </a:r>
            <a:endParaRPr lang="en-US" b="1" dirty="0"/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0DEC0CFF-FB1A-4B69-BAA6-D149EC15D84A}"/>
              </a:ext>
            </a:extLst>
          </p:cNvPr>
          <p:cNvCxnSpPr>
            <a:cxnSpLocks/>
          </p:cNvCxnSpPr>
          <p:nvPr/>
        </p:nvCxnSpPr>
        <p:spPr>
          <a:xfrm flipV="1">
            <a:off x="4885525" y="3273003"/>
            <a:ext cx="746607" cy="541354"/>
          </a:xfrm>
          <a:prstGeom prst="straightConnector1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95C2326-260C-488E-A9C1-BF097842553D}"/>
              </a:ext>
            </a:extLst>
          </p:cNvPr>
          <p:cNvCxnSpPr>
            <a:cxnSpLocks/>
          </p:cNvCxnSpPr>
          <p:nvPr/>
        </p:nvCxnSpPr>
        <p:spPr>
          <a:xfrm>
            <a:off x="4885525" y="4493625"/>
            <a:ext cx="742251" cy="590764"/>
          </a:xfrm>
          <a:prstGeom prst="straightConnector1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97D4875E-D7C9-4E29-8BFF-B1B517F598C9}"/>
              </a:ext>
            </a:extLst>
          </p:cNvPr>
          <p:cNvSpPr txBox="1"/>
          <p:nvPr/>
        </p:nvSpPr>
        <p:spPr>
          <a:xfrm>
            <a:off x="4728749" y="3133667"/>
            <a:ext cx="3265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a</a:t>
            </a:r>
            <a:endParaRPr lang="en-US" b="1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37741AE-A0E0-477E-8D33-6ADAECCE79BF}"/>
              </a:ext>
            </a:extLst>
          </p:cNvPr>
          <p:cNvSpPr txBox="1"/>
          <p:nvPr/>
        </p:nvSpPr>
        <p:spPr>
          <a:xfrm>
            <a:off x="7393574" y="5393550"/>
            <a:ext cx="19795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/>
              <a:t>a</a:t>
            </a:r>
            <a:r>
              <a:rPr lang="en-US" sz="3200" b="1" baseline="30000" dirty="0" err="1"/>
              <a:t>+</a:t>
            </a:r>
            <a:r>
              <a:rPr lang="en-US" sz="3200" b="1" dirty="0" err="1"/>
              <a:t>b</a:t>
            </a:r>
            <a:endParaRPr lang="en-US" b="1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85D74C3-60C2-44F8-9B78-869C565E6E7F}"/>
              </a:ext>
            </a:extLst>
          </p:cNvPr>
          <p:cNvSpPr txBox="1"/>
          <p:nvPr/>
        </p:nvSpPr>
        <p:spPr>
          <a:xfrm>
            <a:off x="5050967" y="5689634"/>
            <a:ext cx="3265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b</a:t>
            </a:r>
            <a:endParaRPr lang="en-US" b="1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6F69F97-0B86-446A-B4E7-A948C4F1F22F}"/>
              </a:ext>
            </a:extLst>
          </p:cNvPr>
          <p:cNvSpPr txBox="1"/>
          <p:nvPr/>
        </p:nvSpPr>
        <p:spPr>
          <a:xfrm>
            <a:off x="4876792" y="4601063"/>
            <a:ext cx="3265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b</a:t>
            </a:r>
            <a:endParaRPr lang="en-US" b="1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DBEA91B-49E6-4378-8DF2-8B3D4E7EB3AF}"/>
              </a:ext>
            </a:extLst>
          </p:cNvPr>
          <p:cNvSpPr txBox="1"/>
          <p:nvPr/>
        </p:nvSpPr>
        <p:spPr>
          <a:xfrm>
            <a:off x="7040876" y="1763486"/>
            <a:ext cx="15806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/>
              <a:t>a+b</a:t>
            </a:r>
            <a:r>
              <a:rPr lang="en-US" sz="3200" b="1" baseline="30000" dirty="0" err="1"/>
              <a:t>+</a:t>
            </a:r>
            <a:r>
              <a:rPr lang="en-US" sz="3200" b="1" dirty="0" err="1"/>
              <a:t>a</a:t>
            </a:r>
            <a:endParaRPr lang="en-US" b="1" dirty="0"/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0361D139-2728-435B-BABE-D9CC217D6351}"/>
              </a:ext>
            </a:extLst>
          </p:cNvPr>
          <p:cNvCxnSpPr/>
          <p:nvPr/>
        </p:nvCxnSpPr>
        <p:spPr>
          <a:xfrm>
            <a:off x="2924427" y="4161279"/>
            <a:ext cx="852777" cy="0"/>
          </a:xfrm>
          <a:prstGeom prst="straightConnector1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>
            <a:extLst>
              <a:ext uri="{FF2B5EF4-FFF2-40B4-BE49-F238E27FC236}">
                <a16:creationId xmlns:a16="http://schemas.microsoft.com/office/drawing/2014/main" id="{BA81692B-56BD-40B2-B000-4C662BDCD81C}"/>
              </a:ext>
            </a:extLst>
          </p:cNvPr>
          <p:cNvSpPr/>
          <p:nvPr/>
        </p:nvSpPr>
        <p:spPr>
          <a:xfrm>
            <a:off x="9274638" y="3568123"/>
            <a:ext cx="1084224" cy="1106424"/>
          </a:xfrm>
          <a:prstGeom prst="ellipse">
            <a:avLst/>
          </a:prstGeom>
          <a:solidFill>
            <a:srgbClr val="92D050"/>
          </a:solidFill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/>
              <a:t>0</a:t>
            </a:r>
            <a:endParaRPr lang="en-US" b="1" dirty="0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2E5ADD1A-FDB6-4E2D-A74A-08A2D52AEF30}"/>
              </a:ext>
            </a:extLst>
          </p:cNvPr>
          <p:cNvSpPr/>
          <p:nvPr/>
        </p:nvSpPr>
        <p:spPr>
          <a:xfrm>
            <a:off x="9373079" y="3668498"/>
            <a:ext cx="896053" cy="914400"/>
          </a:xfrm>
          <a:prstGeom prst="ellipse">
            <a:avLst/>
          </a:prstGeom>
          <a:solidFill>
            <a:srgbClr val="00B0F0"/>
          </a:solidFill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/>
              <a:t>F</a:t>
            </a:r>
            <a:endParaRPr lang="en-US" b="1" dirty="0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5403A88E-BE30-435D-AE64-86C4A2C35CAA}"/>
              </a:ext>
            </a:extLst>
          </p:cNvPr>
          <p:cNvSpPr/>
          <p:nvPr/>
        </p:nvSpPr>
        <p:spPr>
          <a:xfrm>
            <a:off x="1789605" y="3607314"/>
            <a:ext cx="1084224" cy="1106424"/>
          </a:xfrm>
          <a:prstGeom prst="ellipse">
            <a:avLst/>
          </a:prstGeom>
          <a:solidFill>
            <a:srgbClr val="FFC000"/>
          </a:solidFill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/>
              <a:t>S</a:t>
            </a:r>
            <a:endParaRPr lang="en-US" b="1" dirty="0"/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648D26ED-27BC-4F3B-86C9-09DFD38DA908}"/>
              </a:ext>
            </a:extLst>
          </p:cNvPr>
          <p:cNvCxnSpPr/>
          <p:nvPr/>
        </p:nvCxnSpPr>
        <p:spPr>
          <a:xfrm>
            <a:off x="895327" y="4169986"/>
            <a:ext cx="852777" cy="0"/>
          </a:xfrm>
          <a:prstGeom prst="straightConnector1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D44EE53E-3810-48C1-AF5A-0D43EBB2091A}"/>
              </a:ext>
            </a:extLst>
          </p:cNvPr>
          <p:cNvCxnSpPr/>
          <p:nvPr/>
        </p:nvCxnSpPr>
        <p:spPr>
          <a:xfrm>
            <a:off x="4914212" y="4183049"/>
            <a:ext cx="4310342" cy="0"/>
          </a:xfrm>
          <a:prstGeom prst="straightConnector1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59439022-EBC0-4E60-AE44-1B26F297197F}"/>
              </a:ext>
            </a:extLst>
          </p:cNvPr>
          <p:cNvCxnSpPr>
            <a:cxnSpLocks/>
          </p:cNvCxnSpPr>
          <p:nvPr/>
        </p:nvCxnSpPr>
        <p:spPr>
          <a:xfrm flipV="1">
            <a:off x="6635717" y="4335450"/>
            <a:ext cx="2741237" cy="726894"/>
          </a:xfrm>
          <a:prstGeom prst="straightConnector1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496BE4FD-BFCB-4A37-A174-CDEB5E80DD2F}"/>
              </a:ext>
            </a:extLst>
          </p:cNvPr>
          <p:cNvCxnSpPr>
            <a:cxnSpLocks/>
          </p:cNvCxnSpPr>
          <p:nvPr/>
        </p:nvCxnSpPr>
        <p:spPr>
          <a:xfrm>
            <a:off x="6493349" y="3171004"/>
            <a:ext cx="2826997" cy="729020"/>
          </a:xfrm>
          <a:prstGeom prst="straightConnector1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E9735D47-58B3-4A19-99BE-1BCF52D38E41}"/>
              </a:ext>
            </a:extLst>
          </p:cNvPr>
          <p:cNvSpPr txBox="1"/>
          <p:nvPr/>
        </p:nvSpPr>
        <p:spPr>
          <a:xfrm>
            <a:off x="3130731" y="3548748"/>
            <a:ext cx="509461" cy="7340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4000" b="1" dirty="0"/>
              <a:t>ε</a:t>
            </a:r>
            <a:endParaRPr lang="en-US" b="1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32971B96-462E-4B2B-B007-007EA3744355}"/>
              </a:ext>
            </a:extLst>
          </p:cNvPr>
          <p:cNvSpPr txBox="1"/>
          <p:nvPr/>
        </p:nvSpPr>
        <p:spPr>
          <a:xfrm>
            <a:off x="8303631" y="3104606"/>
            <a:ext cx="509461" cy="7340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4000" b="1" dirty="0"/>
              <a:t>ε</a:t>
            </a:r>
            <a:endParaRPr lang="en-US" b="1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7A0AC8F-A915-44D1-A7BB-35FF8B547BD8}"/>
              </a:ext>
            </a:extLst>
          </p:cNvPr>
          <p:cNvSpPr txBox="1"/>
          <p:nvPr/>
        </p:nvSpPr>
        <p:spPr>
          <a:xfrm>
            <a:off x="6418223" y="3596644"/>
            <a:ext cx="509461" cy="7340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4000" b="1" dirty="0"/>
              <a:t>ε</a:t>
            </a:r>
            <a:endParaRPr lang="en-US" b="1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A05122FE-67A4-42E9-8B54-EDAAC288088D}"/>
              </a:ext>
            </a:extLst>
          </p:cNvPr>
          <p:cNvSpPr txBox="1"/>
          <p:nvPr/>
        </p:nvSpPr>
        <p:spPr>
          <a:xfrm>
            <a:off x="8582305" y="4323814"/>
            <a:ext cx="509461" cy="7340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4000" b="1" dirty="0"/>
              <a:t>ε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15512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0D34B54C-D43F-4418-BCE8-48CD7C974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5499" y="234496"/>
            <a:ext cx="10515600" cy="1325563"/>
          </a:xfrm>
        </p:spPr>
        <p:txBody>
          <a:bodyPr/>
          <a:lstStyle/>
          <a:p>
            <a:pPr marL="1768475" indent="-1768475"/>
            <a:r>
              <a:rPr lang="en-US" b="1" dirty="0"/>
              <a:t>Step 2</a:t>
            </a:r>
            <a:r>
              <a:rPr lang="en-US" dirty="0"/>
              <a:t>:- </a:t>
            </a:r>
            <a:r>
              <a:rPr lang="en-US" sz="3200" dirty="0"/>
              <a:t>Combine arrows in state 3.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F355908-BCD2-4C12-856B-A69B5A20FB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3990017">
            <a:off x="6204864" y="1971129"/>
            <a:ext cx="1084224" cy="93132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82E953D-6B98-4127-AC01-25C46376C9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7326703">
            <a:off x="6331134" y="5428443"/>
            <a:ext cx="1084224" cy="931320"/>
          </a:xfrm>
          <a:prstGeom prst="rect">
            <a:avLst/>
          </a:pr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C66AF809-D5F9-454E-8498-43630EAD0058}"/>
              </a:ext>
            </a:extLst>
          </p:cNvPr>
          <p:cNvSpPr/>
          <p:nvPr/>
        </p:nvSpPr>
        <p:spPr>
          <a:xfrm>
            <a:off x="5608328" y="4839576"/>
            <a:ext cx="1084224" cy="1106424"/>
          </a:xfrm>
          <a:prstGeom prst="ellipse">
            <a:avLst/>
          </a:prstGeom>
          <a:solidFill>
            <a:srgbClr val="92D050"/>
          </a:solidFill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/>
              <a:t>3</a:t>
            </a:r>
            <a:endParaRPr lang="en-US" b="1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54A76202-F2CD-414B-984D-807CF0A2A20C}"/>
              </a:ext>
            </a:extLst>
          </p:cNvPr>
          <p:cNvSpPr/>
          <p:nvPr/>
        </p:nvSpPr>
        <p:spPr>
          <a:xfrm>
            <a:off x="5460283" y="2314094"/>
            <a:ext cx="1084224" cy="1106424"/>
          </a:xfrm>
          <a:prstGeom prst="ellipse">
            <a:avLst/>
          </a:prstGeom>
          <a:solidFill>
            <a:srgbClr val="92D050"/>
          </a:solidFill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/>
              <a:t>1</a:t>
            </a:r>
            <a:endParaRPr lang="en-US" b="1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7BC97D7-2A72-42E4-B8A9-C5E6322DB2CE}"/>
              </a:ext>
            </a:extLst>
          </p:cNvPr>
          <p:cNvSpPr/>
          <p:nvPr/>
        </p:nvSpPr>
        <p:spPr>
          <a:xfrm>
            <a:off x="3801301" y="3603398"/>
            <a:ext cx="1084224" cy="1106424"/>
          </a:xfrm>
          <a:prstGeom prst="ellipse">
            <a:avLst/>
          </a:prstGeom>
          <a:solidFill>
            <a:srgbClr val="92D050"/>
          </a:solidFill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/>
              <a:t>0</a:t>
            </a:r>
            <a:endParaRPr lang="en-US" b="1" dirty="0"/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0DEC0CFF-FB1A-4B69-BAA6-D149EC15D84A}"/>
              </a:ext>
            </a:extLst>
          </p:cNvPr>
          <p:cNvCxnSpPr>
            <a:cxnSpLocks/>
          </p:cNvCxnSpPr>
          <p:nvPr/>
        </p:nvCxnSpPr>
        <p:spPr>
          <a:xfrm flipV="1">
            <a:off x="4885525" y="3273003"/>
            <a:ext cx="746607" cy="541354"/>
          </a:xfrm>
          <a:prstGeom prst="straightConnector1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95C2326-260C-488E-A9C1-BF097842553D}"/>
              </a:ext>
            </a:extLst>
          </p:cNvPr>
          <p:cNvCxnSpPr>
            <a:cxnSpLocks/>
          </p:cNvCxnSpPr>
          <p:nvPr/>
        </p:nvCxnSpPr>
        <p:spPr>
          <a:xfrm>
            <a:off x="4885525" y="4493625"/>
            <a:ext cx="742251" cy="590764"/>
          </a:xfrm>
          <a:prstGeom prst="straightConnector1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97D4875E-D7C9-4E29-8BFF-B1B517F598C9}"/>
              </a:ext>
            </a:extLst>
          </p:cNvPr>
          <p:cNvSpPr txBox="1"/>
          <p:nvPr/>
        </p:nvSpPr>
        <p:spPr>
          <a:xfrm>
            <a:off x="4728749" y="3133667"/>
            <a:ext cx="3265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a</a:t>
            </a:r>
            <a:endParaRPr lang="en-US" b="1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37741AE-A0E0-477E-8D33-6ADAECCE79BF}"/>
              </a:ext>
            </a:extLst>
          </p:cNvPr>
          <p:cNvSpPr txBox="1"/>
          <p:nvPr/>
        </p:nvSpPr>
        <p:spPr>
          <a:xfrm>
            <a:off x="7262201" y="5554002"/>
            <a:ext cx="21387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/>
              <a:t>b+a</a:t>
            </a:r>
            <a:r>
              <a:rPr lang="en-US" sz="3200" b="1" baseline="30000" dirty="0" err="1"/>
              <a:t>+</a:t>
            </a:r>
            <a:r>
              <a:rPr lang="en-US" sz="3200" b="1" dirty="0" err="1"/>
              <a:t>b</a:t>
            </a:r>
            <a:endParaRPr lang="en-US" b="1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6F69F97-0B86-446A-B4E7-A948C4F1F22F}"/>
              </a:ext>
            </a:extLst>
          </p:cNvPr>
          <p:cNvSpPr txBox="1"/>
          <p:nvPr/>
        </p:nvSpPr>
        <p:spPr>
          <a:xfrm>
            <a:off x="4876792" y="4601063"/>
            <a:ext cx="3265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b</a:t>
            </a:r>
            <a:endParaRPr lang="en-US" b="1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DBEA91B-49E6-4378-8DF2-8B3D4E7EB3AF}"/>
              </a:ext>
            </a:extLst>
          </p:cNvPr>
          <p:cNvSpPr txBox="1"/>
          <p:nvPr/>
        </p:nvSpPr>
        <p:spPr>
          <a:xfrm>
            <a:off x="7040876" y="1773534"/>
            <a:ext cx="15806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/>
              <a:t>a+b</a:t>
            </a:r>
            <a:r>
              <a:rPr lang="en-US" sz="3200" b="1" baseline="30000" dirty="0" err="1"/>
              <a:t>+</a:t>
            </a:r>
            <a:r>
              <a:rPr lang="en-US" sz="3200" b="1" dirty="0" err="1"/>
              <a:t>a</a:t>
            </a:r>
            <a:endParaRPr lang="en-US" b="1" dirty="0"/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0361D139-2728-435B-BABE-D9CC217D6351}"/>
              </a:ext>
            </a:extLst>
          </p:cNvPr>
          <p:cNvCxnSpPr/>
          <p:nvPr/>
        </p:nvCxnSpPr>
        <p:spPr>
          <a:xfrm>
            <a:off x="2924427" y="4161279"/>
            <a:ext cx="852777" cy="0"/>
          </a:xfrm>
          <a:prstGeom prst="straightConnector1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>
            <a:extLst>
              <a:ext uri="{FF2B5EF4-FFF2-40B4-BE49-F238E27FC236}">
                <a16:creationId xmlns:a16="http://schemas.microsoft.com/office/drawing/2014/main" id="{BA81692B-56BD-40B2-B000-4C662BDCD81C}"/>
              </a:ext>
            </a:extLst>
          </p:cNvPr>
          <p:cNvSpPr/>
          <p:nvPr/>
        </p:nvSpPr>
        <p:spPr>
          <a:xfrm>
            <a:off x="9274638" y="3568123"/>
            <a:ext cx="1084224" cy="1106424"/>
          </a:xfrm>
          <a:prstGeom prst="ellipse">
            <a:avLst/>
          </a:prstGeom>
          <a:solidFill>
            <a:srgbClr val="92D050"/>
          </a:solidFill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/>
              <a:t>0</a:t>
            </a:r>
            <a:endParaRPr lang="en-US" b="1" dirty="0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2E5ADD1A-FDB6-4E2D-A74A-08A2D52AEF30}"/>
              </a:ext>
            </a:extLst>
          </p:cNvPr>
          <p:cNvSpPr/>
          <p:nvPr/>
        </p:nvSpPr>
        <p:spPr>
          <a:xfrm>
            <a:off x="9373079" y="3668498"/>
            <a:ext cx="896053" cy="914400"/>
          </a:xfrm>
          <a:prstGeom prst="ellipse">
            <a:avLst/>
          </a:prstGeom>
          <a:solidFill>
            <a:srgbClr val="00B0F0"/>
          </a:solidFill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/>
              <a:t>F</a:t>
            </a:r>
            <a:endParaRPr lang="en-US" b="1" dirty="0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5403A88E-BE30-435D-AE64-86C4A2C35CAA}"/>
              </a:ext>
            </a:extLst>
          </p:cNvPr>
          <p:cNvSpPr/>
          <p:nvPr/>
        </p:nvSpPr>
        <p:spPr>
          <a:xfrm>
            <a:off x="1789605" y="3607314"/>
            <a:ext cx="1084224" cy="1106424"/>
          </a:xfrm>
          <a:prstGeom prst="ellipse">
            <a:avLst/>
          </a:prstGeom>
          <a:solidFill>
            <a:srgbClr val="FFC000"/>
          </a:solidFill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/>
              <a:t>S</a:t>
            </a:r>
            <a:endParaRPr lang="en-US" b="1" dirty="0"/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648D26ED-27BC-4F3B-86C9-09DFD38DA908}"/>
              </a:ext>
            </a:extLst>
          </p:cNvPr>
          <p:cNvCxnSpPr/>
          <p:nvPr/>
        </p:nvCxnSpPr>
        <p:spPr>
          <a:xfrm>
            <a:off x="895327" y="4169986"/>
            <a:ext cx="852777" cy="0"/>
          </a:xfrm>
          <a:prstGeom prst="straightConnector1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D44EE53E-3810-48C1-AF5A-0D43EBB2091A}"/>
              </a:ext>
            </a:extLst>
          </p:cNvPr>
          <p:cNvCxnSpPr/>
          <p:nvPr/>
        </p:nvCxnSpPr>
        <p:spPr>
          <a:xfrm>
            <a:off x="4914212" y="4183049"/>
            <a:ext cx="4310342" cy="0"/>
          </a:xfrm>
          <a:prstGeom prst="straightConnector1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59439022-EBC0-4E60-AE44-1B26F297197F}"/>
              </a:ext>
            </a:extLst>
          </p:cNvPr>
          <p:cNvCxnSpPr>
            <a:cxnSpLocks/>
          </p:cNvCxnSpPr>
          <p:nvPr/>
        </p:nvCxnSpPr>
        <p:spPr>
          <a:xfrm flipV="1">
            <a:off x="6635717" y="4335450"/>
            <a:ext cx="2741237" cy="726894"/>
          </a:xfrm>
          <a:prstGeom prst="straightConnector1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496BE4FD-BFCB-4A37-A174-CDEB5E80DD2F}"/>
              </a:ext>
            </a:extLst>
          </p:cNvPr>
          <p:cNvCxnSpPr>
            <a:cxnSpLocks/>
          </p:cNvCxnSpPr>
          <p:nvPr/>
        </p:nvCxnSpPr>
        <p:spPr>
          <a:xfrm>
            <a:off x="6493349" y="3171004"/>
            <a:ext cx="2826997" cy="729020"/>
          </a:xfrm>
          <a:prstGeom prst="straightConnector1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E9735D47-58B3-4A19-99BE-1BCF52D38E41}"/>
              </a:ext>
            </a:extLst>
          </p:cNvPr>
          <p:cNvSpPr txBox="1"/>
          <p:nvPr/>
        </p:nvSpPr>
        <p:spPr>
          <a:xfrm>
            <a:off x="3130731" y="3548748"/>
            <a:ext cx="509461" cy="7340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4000" b="1" dirty="0"/>
              <a:t>ε</a:t>
            </a:r>
            <a:endParaRPr lang="en-US" b="1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32971B96-462E-4B2B-B007-007EA3744355}"/>
              </a:ext>
            </a:extLst>
          </p:cNvPr>
          <p:cNvSpPr txBox="1"/>
          <p:nvPr/>
        </p:nvSpPr>
        <p:spPr>
          <a:xfrm>
            <a:off x="8303631" y="3104606"/>
            <a:ext cx="509461" cy="7340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4000" b="1" dirty="0"/>
              <a:t>ε</a:t>
            </a:r>
            <a:endParaRPr lang="en-US" b="1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7A0AC8F-A915-44D1-A7BB-35FF8B547BD8}"/>
              </a:ext>
            </a:extLst>
          </p:cNvPr>
          <p:cNvSpPr txBox="1"/>
          <p:nvPr/>
        </p:nvSpPr>
        <p:spPr>
          <a:xfrm>
            <a:off x="6418223" y="3596644"/>
            <a:ext cx="509461" cy="7340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4000" b="1" dirty="0"/>
              <a:t>ε</a:t>
            </a:r>
            <a:endParaRPr lang="en-US" b="1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A05122FE-67A4-42E9-8B54-EDAAC288088D}"/>
              </a:ext>
            </a:extLst>
          </p:cNvPr>
          <p:cNvSpPr txBox="1"/>
          <p:nvPr/>
        </p:nvSpPr>
        <p:spPr>
          <a:xfrm>
            <a:off x="8582305" y="4323814"/>
            <a:ext cx="509461" cy="7340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4000" b="1" dirty="0"/>
              <a:t>ε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634612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0D34B54C-D43F-4418-BCE8-48CD7C974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5499" y="234496"/>
            <a:ext cx="10515600" cy="1325563"/>
          </a:xfrm>
        </p:spPr>
        <p:txBody>
          <a:bodyPr/>
          <a:lstStyle/>
          <a:p>
            <a:pPr marL="1768475" indent="-1768475"/>
            <a:r>
              <a:rPr lang="en-US" b="1" dirty="0"/>
              <a:t>Step 2</a:t>
            </a:r>
            <a:r>
              <a:rPr lang="en-US" dirty="0"/>
              <a:t>:- </a:t>
            </a:r>
            <a:r>
              <a:rPr lang="en-US" sz="3200" dirty="0"/>
              <a:t>Remove state 1.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82E953D-6B98-4127-AC01-25C46376C9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7326703">
            <a:off x="6331134" y="5428443"/>
            <a:ext cx="1084224" cy="931320"/>
          </a:xfrm>
          <a:prstGeom prst="rect">
            <a:avLst/>
          </a:pr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C66AF809-D5F9-454E-8498-43630EAD0058}"/>
              </a:ext>
            </a:extLst>
          </p:cNvPr>
          <p:cNvSpPr/>
          <p:nvPr/>
        </p:nvSpPr>
        <p:spPr>
          <a:xfrm>
            <a:off x="5608328" y="4839576"/>
            <a:ext cx="1084224" cy="1106424"/>
          </a:xfrm>
          <a:prstGeom prst="ellipse">
            <a:avLst/>
          </a:prstGeom>
          <a:solidFill>
            <a:srgbClr val="92D050"/>
          </a:solidFill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/>
              <a:t>3</a:t>
            </a:r>
            <a:endParaRPr lang="en-US" b="1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7BC97D7-2A72-42E4-B8A9-C5E6322DB2CE}"/>
              </a:ext>
            </a:extLst>
          </p:cNvPr>
          <p:cNvSpPr/>
          <p:nvPr/>
        </p:nvSpPr>
        <p:spPr>
          <a:xfrm>
            <a:off x="3801301" y="3603398"/>
            <a:ext cx="1084224" cy="1106424"/>
          </a:xfrm>
          <a:prstGeom prst="ellipse">
            <a:avLst/>
          </a:prstGeom>
          <a:solidFill>
            <a:srgbClr val="92D050"/>
          </a:solidFill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/>
              <a:t>0</a:t>
            </a:r>
            <a:endParaRPr lang="en-US" b="1" dirty="0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95C2326-260C-488E-A9C1-BF097842553D}"/>
              </a:ext>
            </a:extLst>
          </p:cNvPr>
          <p:cNvCxnSpPr>
            <a:cxnSpLocks/>
          </p:cNvCxnSpPr>
          <p:nvPr/>
        </p:nvCxnSpPr>
        <p:spPr>
          <a:xfrm>
            <a:off x="4885525" y="4493625"/>
            <a:ext cx="742251" cy="590764"/>
          </a:xfrm>
          <a:prstGeom prst="straightConnector1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D37741AE-A0E0-477E-8D33-6ADAECCE79BF}"/>
              </a:ext>
            </a:extLst>
          </p:cNvPr>
          <p:cNvSpPr txBox="1"/>
          <p:nvPr/>
        </p:nvSpPr>
        <p:spPr>
          <a:xfrm>
            <a:off x="7262201" y="5554002"/>
            <a:ext cx="213870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/>
              <a:t>b+a</a:t>
            </a:r>
            <a:r>
              <a:rPr lang="en-US" sz="3200" b="1" baseline="30000" dirty="0" err="1"/>
              <a:t>+</a:t>
            </a:r>
            <a:r>
              <a:rPr lang="en-US" sz="3200" b="1" dirty="0" err="1"/>
              <a:t>b</a:t>
            </a:r>
            <a:endParaRPr lang="en-US" sz="3200" b="1" dirty="0"/>
          </a:p>
          <a:p>
            <a:endParaRPr lang="en-US" b="1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6F69F97-0B86-446A-B4E7-A948C4F1F22F}"/>
              </a:ext>
            </a:extLst>
          </p:cNvPr>
          <p:cNvSpPr txBox="1"/>
          <p:nvPr/>
        </p:nvSpPr>
        <p:spPr>
          <a:xfrm>
            <a:off x="4876792" y="4601063"/>
            <a:ext cx="3265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b</a:t>
            </a:r>
            <a:endParaRPr lang="en-US" b="1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DBEA91B-49E6-4378-8DF2-8B3D4E7EB3AF}"/>
              </a:ext>
            </a:extLst>
          </p:cNvPr>
          <p:cNvSpPr txBox="1"/>
          <p:nvPr/>
        </p:nvSpPr>
        <p:spPr>
          <a:xfrm>
            <a:off x="5891368" y="2181501"/>
            <a:ext cx="30215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a(</a:t>
            </a:r>
            <a:r>
              <a:rPr lang="en-US" sz="3200" b="1" dirty="0" err="1"/>
              <a:t>a+b</a:t>
            </a:r>
            <a:r>
              <a:rPr lang="en-US" sz="3200" b="1" baseline="30000" dirty="0" err="1"/>
              <a:t>+</a:t>
            </a:r>
            <a:r>
              <a:rPr lang="en-US" sz="3200" b="1" dirty="0" err="1"/>
              <a:t>a</a:t>
            </a:r>
            <a:r>
              <a:rPr lang="en-US" sz="3200" b="1" dirty="0"/>
              <a:t>)*</a:t>
            </a:r>
            <a:endParaRPr lang="en-US" b="1" dirty="0"/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0361D139-2728-435B-BABE-D9CC217D6351}"/>
              </a:ext>
            </a:extLst>
          </p:cNvPr>
          <p:cNvCxnSpPr/>
          <p:nvPr/>
        </p:nvCxnSpPr>
        <p:spPr>
          <a:xfrm>
            <a:off x="2924427" y="4161279"/>
            <a:ext cx="852777" cy="0"/>
          </a:xfrm>
          <a:prstGeom prst="straightConnector1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>
            <a:extLst>
              <a:ext uri="{FF2B5EF4-FFF2-40B4-BE49-F238E27FC236}">
                <a16:creationId xmlns:a16="http://schemas.microsoft.com/office/drawing/2014/main" id="{BA81692B-56BD-40B2-B000-4C662BDCD81C}"/>
              </a:ext>
            </a:extLst>
          </p:cNvPr>
          <p:cNvSpPr/>
          <p:nvPr/>
        </p:nvSpPr>
        <p:spPr>
          <a:xfrm>
            <a:off x="9274638" y="3568123"/>
            <a:ext cx="1084224" cy="1106424"/>
          </a:xfrm>
          <a:prstGeom prst="ellipse">
            <a:avLst/>
          </a:prstGeom>
          <a:solidFill>
            <a:srgbClr val="92D050"/>
          </a:solidFill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/>
              <a:t>0</a:t>
            </a:r>
            <a:endParaRPr lang="en-US" b="1" dirty="0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2E5ADD1A-FDB6-4E2D-A74A-08A2D52AEF30}"/>
              </a:ext>
            </a:extLst>
          </p:cNvPr>
          <p:cNvSpPr/>
          <p:nvPr/>
        </p:nvSpPr>
        <p:spPr>
          <a:xfrm>
            <a:off x="9373079" y="3668498"/>
            <a:ext cx="896053" cy="914400"/>
          </a:xfrm>
          <a:prstGeom prst="ellipse">
            <a:avLst/>
          </a:prstGeom>
          <a:solidFill>
            <a:srgbClr val="00B0F0"/>
          </a:solidFill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/>
              <a:t>F</a:t>
            </a:r>
            <a:endParaRPr lang="en-US" b="1" dirty="0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5403A88E-BE30-435D-AE64-86C4A2C35CAA}"/>
              </a:ext>
            </a:extLst>
          </p:cNvPr>
          <p:cNvSpPr/>
          <p:nvPr/>
        </p:nvSpPr>
        <p:spPr>
          <a:xfrm>
            <a:off x="1789605" y="3607314"/>
            <a:ext cx="1084224" cy="1106424"/>
          </a:xfrm>
          <a:prstGeom prst="ellipse">
            <a:avLst/>
          </a:prstGeom>
          <a:solidFill>
            <a:srgbClr val="FFC000"/>
          </a:solidFill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/>
              <a:t>S</a:t>
            </a:r>
            <a:endParaRPr lang="en-US" b="1" dirty="0"/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648D26ED-27BC-4F3B-86C9-09DFD38DA908}"/>
              </a:ext>
            </a:extLst>
          </p:cNvPr>
          <p:cNvCxnSpPr/>
          <p:nvPr/>
        </p:nvCxnSpPr>
        <p:spPr>
          <a:xfrm>
            <a:off x="895327" y="4169986"/>
            <a:ext cx="852777" cy="0"/>
          </a:xfrm>
          <a:prstGeom prst="straightConnector1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D44EE53E-3810-48C1-AF5A-0D43EBB2091A}"/>
              </a:ext>
            </a:extLst>
          </p:cNvPr>
          <p:cNvCxnSpPr/>
          <p:nvPr/>
        </p:nvCxnSpPr>
        <p:spPr>
          <a:xfrm>
            <a:off x="4914212" y="4183049"/>
            <a:ext cx="4310342" cy="0"/>
          </a:xfrm>
          <a:prstGeom prst="straightConnector1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59439022-EBC0-4E60-AE44-1B26F297197F}"/>
              </a:ext>
            </a:extLst>
          </p:cNvPr>
          <p:cNvCxnSpPr>
            <a:cxnSpLocks/>
          </p:cNvCxnSpPr>
          <p:nvPr/>
        </p:nvCxnSpPr>
        <p:spPr>
          <a:xfrm flipV="1">
            <a:off x="6635717" y="4335450"/>
            <a:ext cx="2741237" cy="726894"/>
          </a:xfrm>
          <a:prstGeom prst="straightConnector1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E9735D47-58B3-4A19-99BE-1BCF52D38E41}"/>
              </a:ext>
            </a:extLst>
          </p:cNvPr>
          <p:cNvSpPr txBox="1"/>
          <p:nvPr/>
        </p:nvSpPr>
        <p:spPr>
          <a:xfrm>
            <a:off x="3130731" y="3548748"/>
            <a:ext cx="509461" cy="7340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4000" b="1" dirty="0"/>
              <a:t>ε</a:t>
            </a:r>
            <a:endParaRPr lang="en-US" b="1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7A0AC8F-A915-44D1-A7BB-35FF8B547BD8}"/>
              </a:ext>
            </a:extLst>
          </p:cNvPr>
          <p:cNvSpPr txBox="1"/>
          <p:nvPr/>
        </p:nvSpPr>
        <p:spPr>
          <a:xfrm>
            <a:off x="6418223" y="3596644"/>
            <a:ext cx="509461" cy="7340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4000" b="1" dirty="0"/>
              <a:t>ε</a:t>
            </a:r>
            <a:endParaRPr lang="en-US" b="1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A05122FE-67A4-42E9-8B54-EDAAC288088D}"/>
              </a:ext>
            </a:extLst>
          </p:cNvPr>
          <p:cNvSpPr txBox="1"/>
          <p:nvPr/>
        </p:nvSpPr>
        <p:spPr>
          <a:xfrm>
            <a:off x="8582305" y="4323814"/>
            <a:ext cx="509461" cy="7340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4000" b="1" dirty="0"/>
              <a:t>ε</a:t>
            </a:r>
            <a:endParaRPr lang="en-US" b="1" dirty="0"/>
          </a:p>
        </p:txBody>
      </p:sp>
      <p:sp>
        <p:nvSpPr>
          <p:cNvPr id="2" name="Arc 1">
            <a:extLst>
              <a:ext uri="{FF2B5EF4-FFF2-40B4-BE49-F238E27FC236}">
                <a16:creationId xmlns:a16="http://schemas.microsoft.com/office/drawing/2014/main" id="{19F57D31-3614-4B7D-A94E-6D944F00FDA6}"/>
              </a:ext>
            </a:extLst>
          </p:cNvPr>
          <p:cNvSpPr/>
          <p:nvPr/>
        </p:nvSpPr>
        <p:spPr>
          <a:xfrm>
            <a:off x="4672620" y="2901345"/>
            <a:ext cx="4688616" cy="1634083"/>
          </a:xfrm>
          <a:prstGeom prst="arc">
            <a:avLst>
              <a:gd name="adj1" fmla="val 11048541"/>
              <a:gd name="adj2" fmla="val 0"/>
            </a:avLst>
          </a:prstGeom>
          <a:ln w="603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ED781C92-7BA4-4CC0-81EA-8E676C08B0BB}"/>
              </a:ext>
            </a:extLst>
          </p:cNvPr>
          <p:cNvCxnSpPr>
            <a:cxnSpLocks/>
          </p:cNvCxnSpPr>
          <p:nvPr/>
        </p:nvCxnSpPr>
        <p:spPr>
          <a:xfrm>
            <a:off x="9315984" y="3548748"/>
            <a:ext cx="82622" cy="211933"/>
          </a:xfrm>
          <a:prstGeom prst="straightConnector1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72079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0D34B54C-D43F-4418-BCE8-48CD7C974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5499" y="234496"/>
            <a:ext cx="10515600" cy="1325563"/>
          </a:xfrm>
        </p:spPr>
        <p:txBody>
          <a:bodyPr/>
          <a:lstStyle/>
          <a:p>
            <a:pPr marL="1768475" indent="-1768475"/>
            <a:r>
              <a:rPr lang="en-US" b="1" dirty="0"/>
              <a:t>Step 2</a:t>
            </a:r>
            <a:r>
              <a:rPr lang="en-US" dirty="0"/>
              <a:t>:- </a:t>
            </a:r>
            <a:r>
              <a:rPr lang="en-US" sz="3200" dirty="0"/>
              <a:t>Remove state 3.</a:t>
            </a:r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7BC97D7-2A72-42E4-B8A9-C5E6322DB2CE}"/>
              </a:ext>
            </a:extLst>
          </p:cNvPr>
          <p:cNvSpPr/>
          <p:nvPr/>
        </p:nvSpPr>
        <p:spPr>
          <a:xfrm>
            <a:off x="3801301" y="3603398"/>
            <a:ext cx="1084224" cy="1106424"/>
          </a:xfrm>
          <a:prstGeom prst="ellipse">
            <a:avLst/>
          </a:prstGeom>
          <a:solidFill>
            <a:srgbClr val="92D050"/>
          </a:solidFill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/>
              <a:t>0</a:t>
            </a:r>
            <a:endParaRPr lang="en-US" b="1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37741AE-A0E0-477E-8D33-6ADAECCE79BF}"/>
              </a:ext>
            </a:extLst>
          </p:cNvPr>
          <p:cNvSpPr txBox="1"/>
          <p:nvPr/>
        </p:nvSpPr>
        <p:spPr>
          <a:xfrm>
            <a:off x="5707720" y="5488684"/>
            <a:ext cx="24957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b(</a:t>
            </a:r>
            <a:r>
              <a:rPr lang="en-US" sz="3200" b="1" dirty="0" err="1"/>
              <a:t>b+a</a:t>
            </a:r>
            <a:r>
              <a:rPr lang="en-US" sz="3200" b="1" baseline="30000" dirty="0" err="1"/>
              <a:t>+</a:t>
            </a:r>
            <a:r>
              <a:rPr lang="en-US" sz="3200" b="1" dirty="0" err="1"/>
              <a:t>b</a:t>
            </a:r>
            <a:r>
              <a:rPr lang="en-US" sz="3200" b="1" dirty="0"/>
              <a:t>)*</a:t>
            </a:r>
            <a:endParaRPr lang="en-US" b="1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DBEA91B-49E6-4378-8DF2-8B3D4E7EB3AF}"/>
              </a:ext>
            </a:extLst>
          </p:cNvPr>
          <p:cNvSpPr txBox="1"/>
          <p:nvPr/>
        </p:nvSpPr>
        <p:spPr>
          <a:xfrm>
            <a:off x="5891369" y="2181501"/>
            <a:ext cx="26256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a(</a:t>
            </a:r>
            <a:r>
              <a:rPr lang="en-US" sz="3200" b="1" dirty="0" err="1"/>
              <a:t>a+b</a:t>
            </a:r>
            <a:r>
              <a:rPr lang="en-US" sz="3200" b="1" baseline="30000" dirty="0" err="1"/>
              <a:t>+</a:t>
            </a:r>
            <a:r>
              <a:rPr lang="en-US" sz="3200" b="1" dirty="0" err="1"/>
              <a:t>a</a:t>
            </a:r>
            <a:r>
              <a:rPr lang="en-US" sz="3200" b="1" dirty="0"/>
              <a:t>)*</a:t>
            </a:r>
            <a:endParaRPr lang="en-US" b="1" dirty="0"/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0361D139-2728-435B-BABE-D9CC217D6351}"/>
              </a:ext>
            </a:extLst>
          </p:cNvPr>
          <p:cNvCxnSpPr/>
          <p:nvPr/>
        </p:nvCxnSpPr>
        <p:spPr>
          <a:xfrm>
            <a:off x="2924427" y="4161279"/>
            <a:ext cx="852777" cy="0"/>
          </a:xfrm>
          <a:prstGeom prst="straightConnector1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>
            <a:extLst>
              <a:ext uri="{FF2B5EF4-FFF2-40B4-BE49-F238E27FC236}">
                <a16:creationId xmlns:a16="http://schemas.microsoft.com/office/drawing/2014/main" id="{BA81692B-56BD-40B2-B000-4C662BDCD81C}"/>
              </a:ext>
            </a:extLst>
          </p:cNvPr>
          <p:cNvSpPr/>
          <p:nvPr/>
        </p:nvSpPr>
        <p:spPr>
          <a:xfrm>
            <a:off x="9274638" y="3568123"/>
            <a:ext cx="1084224" cy="1106424"/>
          </a:xfrm>
          <a:prstGeom prst="ellipse">
            <a:avLst/>
          </a:prstGeom>
          <a:solidFill>
            <a:srgbClr val="92D050"/>
          </a:solidFill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/>
              <a:t>0</a:t>
            </a:r>
            <a:endParaRPr lang="en-US" b="1" dirty="0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2E5ADD1A-FDB6-4E2D-A74A-08A2D52AEF30}"/>
              </a:ext>
            </a:extLst>
          </p:cNvPr>
          <p:cNvSpPr/>
          <p:nvPr/>
        </p:nvSpPr>
        <p:spPr>
          <a:xfrm>
            <a:off x="9373079" y="3668498"/>
            <a:ext cx="896053" cy="914400"/>
          </a:xfrm>
          <a:prstGeom prst="ellipse">
            <a:avLst/>
          </a:prstGeom>
          <a:solidFill>
            <a:srgbClr val="00B0F0"/>
          </a:solidFill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/>
              <a:t>F</a:t>
            </a:r>
            <a:endParaRPr lang="en-US" b="1" dirty="0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5403A88E-BE30-435D-AE64-86C4A2C35CAA}"/>
              </a:ext>
            </a:extLst>
          </p:cNvPr>
          <p:cNvSpPr/>
          <p:nvPr/>
        </p:nvSpPr>
        <p:spPr>
          <a:xfrm>
            <a:off x="1789605" y="3607314"/>
            <a:ext cx="1084224" cy="1106424"/>
          </a:xfrm>
          <a:prstGeom prst="ellipse">
            <a:avLst/>
          </a:prstGeom>
          <a:solidFill>
            <a:srgbClr val="FFC000"/>
          </a:solidFill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/>
              <a:t>S</a:t>
            </a:r>
            <a:endParaRPr lang="en-US" b="1" dirty="0"/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648D26ED-27BC-4F3B-86C9-09DFD38DA908}"/>
              </a:ext>
            </a:extLst>
          </p:cNvPr>
          <p:cNvCxnSpPr/>
          <p:nvPr/>
        </p:nvCxnSpPr>
        <p:spPr>
          <a:xfrm>
            <a:off x="895327" y="4169986"/>
            <a:ext cx="852777" cy="0"/>
          </a:xfrm>
          <a:prstGeom prst="straightConnector1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D44EE53E-3810-48C1-AF5A-0D43EBB2091A}"/>
              </a:ext>
            </a:extLst>
          </p:cNvPr>
          <p:cNvCxnSpPr/>
          <p:nvPr/>
        </p:nvCxnSpPr>
        <p:spPr>
          <a:xfrm>
            <a:off x="4914212" y="4183049"/>
            <a:ext cx="4310342" cy="0"/>
          </a:xfrm>
          <a:prstGeom prst="straightConnector1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E9735D47-58B3-4A19-99BE-1BCF52D38E41}"/>
              </a:ext>
            </a:extLst>
          </p:cNvPr>
          <p:cNvSpPr txBox="1"/>
          <p:nvPr/>
        </p:nvSpPr>
        <p:spPr>
          <a:xfrm>
            <a:off x="3130731" y="3548748"/>
            <a:ext cx="509461" cy="7340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4000" b="1" dirty="0"/>
              <a:t>ε</a:t>
            </a:r>
            <a:endParaRPr lang="en-US" b="1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7A0AC8F-A915-44D1-A7BB-35FF8B547BD8}"/>
              </a:ext>
            </a:extLst>
          </p:cNvPr>
          <p:cNvSpPr txBox="1"/>
          <p:nvPr/>
        </p:nvSpPr>
        <p:spPr>
          <a:xfrm>
            <a:off x="6418223" y="3596644"/>
            <a:ext cx="509461" cy="7340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4000" b="1" dirty="0"/>
              <a:t>ε</a:t>
            </a:r>
            <a:endParaRPr lang="en-US" b="1" dirty="0"/>
          </a:p>
        </p:txBody>
      </p:sp>
      <p:sp>
        <p:nvSpPr>
          <p:cNvPr id="2" name="Arc 1">
            <a:extLst>
              <a:ext uri="{FF2B5EF4-FFF2-40B4-BE49-F238E27FC236}">
                <a16:creationId xmlns:a16="http://schemas.microsoft.com/office/drawing/2014/main" id="{19F57D31-3614-4B7D-A94E-6D944F00FDA6}"/>
              </a:ext>
            </a:extLst>
          </p:cNvPr>
          <p:cNvSpPr/>
          <p:nvPr/>
        </p:nvSpPr>
        <p:spPr>
          <a:xfrm>
            <a:off x="4672620" y="2901345"/>
            <a:ext cx="4688616" cy="1634083"/>
          </a:xfrm>
          <a:prstGeom prst="arc">
            <a:avLst>
              <a:gd name="adj1" fmla="val 11048541"/>
              <a:gd name="adj2" fmla="val 0"/>
            </a:avLst>
          </a:prstGeom>
          <a:ln w="603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ED781C92-7BA4-4CC0-81EA-8E676C08B0BB}"/>
              </a:ext>
            </a:extLst>
          </p:cNvPr>
          <p:cNvCxnSpPr>
            <a:cxnSpLocks/>
          </p:cNvCxnSpPr>
          <p:nvPr/>
        </p:nvCxnSpPr>
        <p:spPr>
          <a:xfrm>
            <a:off x="9315984" y="3548748"/>
            <a:ext cx="82622" cy="211933"/>
          </a:xfrm>
          <a:prstGeom prst="straightConnector1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Arc 21">
            <a:extLst>
              <a:ext uri="{FF2B5EF4-FFF2-40B4-BE49-F238E27FC236}">
                <a16:creationId xmlns:a16="http://schemas.microsoft.com/office/drawing/2014/main" id="{39895AAE-63C9-4307-B5AA-D32F73FC1B00}"/>
              </a:ext>
            </a:extLst>
          </p:cNvPr>
          <p:cNvSpPr/>
          <p:nvPr/>
        </p:nvSpPr>
        <p:spPr>
          <a:xfrm rot="10606119">
            <a:off x="4707453" y="3798325"/>
            <a:ext cx="4688616" cy="1634083"/>
          </a:xfrm>
          <a:prstGeom prst="arc">
            <a:avLst>
              <a:gd name="adj1" fmla="val 11048541"/>
              <a:gd name="adj2" fmla="val 0"/>
            </a:avLst>
          </a:prstGeom>
          <a:ln w="603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7126872A-0517-412D-A70E-06EE3A6FC63C}"/>
              </a:ext>
            </a:extLst>
          </p:cNvPr>
          <p:cNvCxnSpPr>
            <a:cxnSpLocks/>
          </p:cNvCxnSpPr>
          <p:nvPr/>
        </p:nvCxnSpPr>
        <p:spPr>
          <a:xfrm flipV="1">
            <a:off x="9333893" y="4448662"/>
            <a:ext cx="112609" cy="188655"/>
          </a:xfrm>
          <a:prstGeom prst="straightConnector1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38145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0D34B54C-D43F-4418-BCE8-48CD7C974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5499" y="234496"/>
            <a:ext cx="10515600" cy="1325563"/>
          </a:xfrm>
        </p:spPr>
        <p:txBody>
          <a:bodyPr/>
          <a:lstStyle/>
          <a:p>
            <a:pPr marL="1768475" indent="-1768475"/>
            <a:r>
              <a:rPr lang="en-US" b="1" dirty="0"/>
              <a:t>Step 2</a:t>
            </a:r>
            <a:r>
              <a:rPr lang="en-US" dirty="0"/>
              <a:t>:- </a:t>
            </a:r>
            <a:r>
              <a:rPr lang="en-US" sz="3200" dirty="0"/>
              <a:t>Combine arrows.</a:t>
            </a:r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7BC97D7-2A72-42E4-B8A9-C5E6322DB2CE}"/>
              </a:ext>
            </a:extLst>
          </p:cNvPr>
          <p:cNvSpPr/>
          <p:nvPr/>
        </p:nvSpPr>
        <p:spPr>
          <a:xfrm>
            <a:off x="3801301" y="3603398"/>
            <a:ext cx="1084224" cy="1106424"/>
          </a:xfrm>
          <a:prstGeom prst="ellipse">
            <a:avLst/>
          </a:prstGeom>
          <a:solidFill>
            <a:srgbClr val="92D050"/>
          </a:solidFill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/>
              <a:t>0</a:t>
            </a:r>
            <a:endParaRPr lang="en-US" b="1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DBEA91B-49E6-4378-8DF2-8B3D4E7EB3AF}"/>
              </a:ext>
            </a:extLst>
          </p:cNvPr>
          <p:cNvSpPr txBox="1"/>
          <p:nvPr/>
        </p:nvSpPr>
        <p:spPr>
          <a:xfrm>
            <a:off x="4885525" y="3513915"/>
            <a:ext cx="551686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3200" b="1" dirty="0"/>
              <a:t>ε + </a:t>
            </a:r>
            <a:r>
              <a:rPr lang="en-US" sz="3200" b="1" dirty="0"/>
              <a:t>a(</a:t>
            </a:r>
            <a:r>
              <a:rPr lang="en-US" sz="3200" b="1" dirty="0" err="1"/>
              <a:t>a+b</a:t>
            </a:r>
            <a:r>
              <a:rPr lang="en-US" sz="3200" b="1" baseline="30000" dirty="0" err="1"/>
              <a:t>+</a:t>
            </a:r>
            <a:r>
              <a:rPr lang="en-US" sz="3200" b="1" dirty="0" err="1"/>
              <a:t>a</a:t>
            </a:r>
            <a:r>
              <a:rPr lang="en-US" sz="3200" b="1" dirty="0"/>
              <a:t>)*+b(</a:t>
            </a:r>
            <a:r>
              <a:rPr lang="en-US" sz="3200" b="1" dirty="0" err="1"/>
              <a:t>b+a</a:t>
            </a:r>
            <a:r>
              <a:rPr lang="en-US" sz="3200" b="1" baseline="30000" dirty="0" err="1"/>
              <a:t>+</a:t>
            </a:r>
            <a:r>
              <a:rPr lang="en-US" sz="3200" b="1" dirty="0" err="1"/>
              <a:t>b</a:t>
            </a:r>
            <a:r>
              <a:rPr lang="en-US" sz="3200" b="1" dirty="0"/>
              <a:t>)*</a:t>
            </a:r>
            <a:endParaRPr lang="en-US" b="1" dirty="0"/>
          </a:p>
          <a:p>
            <a:endParaRPr lang="en-US" b="1" dirty="0"/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0361D139-2728-435B-BABE-D9CC217D6351}"/>
              </a:ext>
            </a:extLst>
          </p:cNvPr>
          <p:cNvCxnSpPr/>
          <p:nvPr/>
        </p:nvCxnSpPr>
        <p:spPr>
          <a:xfrm>
            <a:off x="2924427" y="4161279"/>
            <a:ext cx="852777" cy="0"/>
          </a:xfrm>
          <a:prstGeom prst="straightConnector1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>
            <a:extLst>
              <a:ext uri="{FF2B5EF4-FFF2-40B4-BE49-F238E27FC236}">
                <a16:creationId xmlns:a16="http://schemas.microsoft.com/office/drawing/2014/main" id="{BA81692B-56BD-40B2-B000-4C662BDCD81C}"/>
              </a:ext>
            </a:extLst>
          </p:cNvPr>
          <p:cNvSpPr/>
          <p:nvPr/>
        </p:nvSpPr>
        <p:spPr>
          <a:xfrm>
            <a:off x="10175982" y="3594251"/>
            <a:ext cx="1084224" cy="1106424"/>
          </a:xfrm>
          <a:prstGeom prst="ellipse">
            <a:avLst/>
          </a:prstGeom>
          <a:solidFill>
            <a:srgbClr val="92D050"/>
          </a:solidFill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/>
              <a:t>0</a:t>
            </a:r>
            <a:endParaRPr lang="en-US" b="1" dirty="0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2E5ADD1A-FDB6-4E2D-A74A-08A2D52AEF30}"/>
              </a:ext>
            </a:extLst>
          </p:cNvPr>
          <p:cNvSpPr/>
          <p:nvPr/>
        </p:nvSpPr>
        <p:spPr>
          <a:xfrm>
            <a:off x="10274423" y="3694626"/>
            <a:ext cx="896053" cy="914400"/>
          </a:xfrm>
          <a:prstGeom prst="ellipse">
            <a:avLst/>
          </a:prstGeom>
          <a:solidFill>
            <a:srgbClr val="00B0F0"/>
          </a:solidFill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/>
              <a:t>F</a:t>
            </a:r>
            <a:endParaRPr lang="en-US" b="1" dirty="0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5403A88E-BE30-435D-AE64-86C4A2C35CAA}"/>
              </a:ext>
            </a:extLst>
          </p:cNvPr>
          <p:cNvSpPr/>
          <p:nvPr/>
        </p:nvSpPr>
        <p:spPr>
          <a:xfrm>
            <a:off x="1789605" y="3607314"/>
            <a:ext cx="1084224" cy="1106424"/>
          </a:xfrm>
          <a:prstGeom prst="ellipse">
            <a:avLst/>
          </a:prstGeom>
          <a:solidFill>
            <a:srgbClr val="FFC000"/>
          </a:solidFill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/>
              <a:t>S</a:t>
            </a:r>
            <a:endParaRPr lang="en-US" b="1" dirty="0"/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648D26ED-27BC-4F3B-86C9-09DFD38DA908}"/>
              </a:ext>
            </a:extLst>
          </p:cNvPr>
          <p:cNvCxnSpPr/>
          <p:nvPr/>
        </p:nvCxnSpPr>
        <p:spPr>
          <a:xfrm>
            <a:off x="895327" y="4169986"/>
            <a:ext cx="852777" cy="0"/>
          </a:xfrm>
          <a:prstGeom prst="straightConnector1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D44EE53E-3810-48C1-AF5A-0D43EBB2091A}"/>
              </a:ext>
            </a:extLst>
          </p:cNvPr>
          <p:cNvCxnSpPr/>
          <p:nvPr/>
        </p:nvCxnSpPr>
        <p:spPr>
          <a:xfrm>
            <a:off x="4879642" y="4183049"/>
            <a:ext cx="5215514" cy="0"/>
          </a:xfrm>
          <a:prstGeom prst="straightConnector1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E9735D47-58B3-4A19-99BE-1BCF52D38E41}"/>
              </a:ext>
            </a:extLst>
          </p:cNvPr>
          <p:cNvSpPr txBox="1"/>
          <p:nvPr/>
        </p:nvSpPr>
        <p:spPr>
          <a:xfrm>
            <a:off x="3130731" y="3548748"/>
            <a:ext cx="509461" cy="7340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4000" b="1" dirty="0"/>
              <a:t>ε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808759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0D34B54C-D43F-4418-BCE8-48CD7C974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5499" y="234496"/>
            <a:ext cx="10515600" cy="1325563"/>
          </a:xfrm>
        </p:spPr>
        <p:txBody>
          <a:bodyPr/>
          <a:lstStyle/>
          <a:p>
            <a:pPr marL="1768475" indent="-1768475"/>
            <a:r>
              <a:rPr lang="en-US" b="1" dirty="0"/>
              <a:t>Step 2</a:t>
            </a:r>
            <a:r>
              <a:rPr lang="en-US" dirty="0"/>
              <a:t>:- </a:t>
            </a:r>
            <a:r>
              <a:rPr lang="en-US" sz="3200" dirty="0"/>
              <a:t>Remove State 0.</a:t>
            </a:r>
            <a:endParaRPr lang="en-US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DBEA91B-49E6-4378-8DF2-8B3D4E7EB3AF}"/>
              </a:ext>
            </a:extLst>
          </p:cNvPr>
          <p:cNvSpPr txBox="1"/>
          <p:nvPr/>
        </p:nvSpPr>
        <p:spPr>
          <a:xfrm>
            <a:off x="3866622" y="2403572"/>
            <a:ext cx="531828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3200" b="1" dirty="0"/>
              <a:t>ε + </a:t>
            </a:r>
            <a:r>
              <a:rPr lang="en-US" sz="3200" b="1" dirty="0"/>
              <a:t>a(</a:t>
            </a:r>
            <a:r>
              <a:rPr lang="en-US" sz="3200" b="1" dirty="0" err="1"/>
              <a:t>a+b</a:t>
            </a:r>
            <a:r>
              <a:rPr lang="en-US" sz="3200" b="1" baseline="30000" dirty="0" err="1"/>
              <a:t>+</a:t>
            </a:r>
            <a:r>
              <a:rPr lang="en-US" sz="3200" b="1" dirty="0" err="1"/>
              <a:t>a</a:t>
            </a:r>
            <a:r>
              <a:rPr lang="en-US" sz="3200" b="1" dirty="0"/>
              <a:t>)*+b(</a:t>
            </a:r>
            <a:r>
              <a:rPr lang="en-US" sz="3200" b="1" dirty="0" err="1"/>
              <a:t>b+a</a:t>
            </a:r>
            <a:r>
              <a:rPr lang="en-US" sz="3200" b="1" baseline="30000" dirty="0" err="1"/>
              <a:t>+</a:t>
            </a:r>
            <a:r>
              <a:rPr lang="en-US" sz="3200" b="1" dirty="0" err="1"/>
              <a:t>b</a:t>
            </a:r>
            <a:r>
              <a:rPr lang="en-US" sz="3200" b="1" dirty="0"/>
              <a:t>)*</a:t>
            </a:r>
          </a:p>
          <a:p>
            <a:endParaRPr lang="en-US" b="1" dirty="0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BA81692B-56BD-40B2-B000-4C662BDCD81C}"/>
              </a:ext>
            </a:extLst>
          </p:cNvPr>
          <p:cNvSpPr/>
          <p:nvPr/>
        </p:nvSpPr>
        <p:spPr>
          <a:xfrm>
            <a:off x="9274638" y="2457780"/>
            <a:ext cx="1084224" cy="1106424"/>
          </a:xfrm>
          <a:prstGeom prst="ellipse">
            <a:avLst/>
          </a:prstGeom>
          <a:solidFill>
            <a:srgbClr val="92D050"/>
          </a:solidFill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/>
              <a:t>0</a:t>
            </a:r>
            <a:endParaRPr lang="en-US" b="1" dirty="0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2E5ADD1A-FDB6-4E2D-A74A-08A2D52AEF30}"/>
              </a:ext>
            </a:extLst>
          </p:cNvPr>
          <p:cNvSpPr/>
          <p:nvPr/>
        </p:nvSpPr>
        <p:spPr>
          <a:xfrm>
            <a:off x="9373079" y="2558155"/>
            <a:ext cx="896053" cy="914400"/>
          </a:xfrm>
          <a:prstGeom prst="ellipse">
            <a:avLst/>
          </a:prstGeom>
          <a:solidFill>
            <a:srgbClr val="00B0F0"/>
          </a:solidFill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/>
              <a:t>F</a:t>
            </a:r>
            <a:endParaRPr lang="en-US" b="1" dirty="0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5403A88E-BE30-435D-AE64-86C4A2C35CAA}"/>
              </a:ext>
            </a:extLst>
          </p:cNvPr>
          <p:cNvSpPr/>
          <p:nvPr/>
        </p:nvSpPr>
        <p:spPr>
          <a:xfrm>
            <a:off x="2403564" y="2496971"/>
            <a:ext cx="1084224" cy="1106424"/>
          </a:xfrm>
          <a:prstGeom prst="ellipse">
            <a:avLst/>
          </a:prstGeom>
          <a:solidFill>
            <a:srgbClr val="FFC000"/>
          </a:solidFill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/>
              <a:t>S</a:t>
            </a:r>
            <a:endParaRPr lang="en-US" b="1" dirty="0"/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648D26ED-27BC-4F3B-86C9-09DFD38DA908}"/>
              </a:ext>
            </a:extLst>
          </p:cNvPr>
          <p:cNvCxnSpPr/>
          <p:nvPr/>
        </p:nvCxnSpPr>
        <p:spPr>
          <a:xfrm>
            <a:off x="1509286" y="3059643"/>
            <a:ext cx="852777" cy="0"/>
          </a:xfrm>
          <a:prstGeom prst="straightConnector1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D44EE53E-3810-48C1-AF5A-0D43EBB2091A}"/>
              </a:ext>
            </a:extLst>
          </p:cNvPr>
          <p:cNvCxnSpPr/>
          <p:nvPr/>
        </p:nvCxnSpPr>
        <p:spPr>
          <a:xfrm>
            <a:off x="3547708" y="3072706"/>
            <a:ext cx="5737065" cy="0"/>
          </a:xfrm>
          <a:prstGeom prst="straightConnector1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D5C3DBCD-EACE-4329-9F05-A2000CD22CA1}"/>
              </a:ext>
            </a:extLst>
          </p:cNvPr>
          <p:cNvSpPr txBox="1"/>
          <p:nvPr/>
        </p:nvSpPr>
        <p:spPr>
          <a:xfrm>
            <a:off x="1201784" y="4724409"/>
            <a:ext cx="961426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R =  </a:t>
            </a:r>
            <a:r>
              <a:rPr lang="en-US" altLang="en-US" sz="4800" b="1" dirty="0"/>
              <a:t>ε + </a:t>
            </a:r>
            <a:r>
              <a:rPr lang="en-US" sz="4800" b="1" dirty="0"/>
              <a:t>a(</a:t>
            </a:r>
            <a:r>
              <a:rPr lang="en-US" sz="4800" b="1" dirty="0" err="1"/>
              <a:t>a+b</a:t>
            </a:r>
            <a:r>
              <a:rPr lang="en-US" sz="4800" b="1" baseline="30000" dirty="0" err="1"/>
              <a:t>+</a:t>
            </a:r>
            <a:r>
              <a:rPr lang="en-US" sz="4800" b="1" dirty="0" err="1"/>
              <a:t>a</a:t>
            </a:r>
            <a:r>
              <a:rPr lang="en-US" sz="4800" b="1" dirty="0"/>
              <a:t>)*+b(</a:t>
            </a:r>
            <a:r>
              <a:rPr lang="en-US" sz="4800" b="1" dirty="0" err="1"/>
              <a:t>b+a</a:t>
            </a:r>
            <a:r>
              <a:rPr lang="en-US" sz="4800" b="1" baseline="30000" dirty="0" err="1"/>
              <a:t>+</a:t>
            </a:r>
            <a:r>
              <a:rPr lang="en-US" sz="4800" b="1" dirty="0" err="1"/>
              <a:t>b</a:t>
            </a:r>
            <a:r>
              <a:rPr lang="en-US" sz="4800" b="1" dirty="0"/>
              <a:t>)*</a:t>
            </a:r>
            <a:endParaRPr lang="en-US" sz="3200" b="1" dirty="0">
              <a:solidFill>
                <a:srgbClr val="FF0000"/>
              </a:solidFill>
            </a:endParaRP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96602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F9D901A-7F41-4FF1-A8D7-8B8AC02ECCD8}"/>
              </a:ext>
            </a:extLst>
          </p:cNvPr>
          <p:cNvSpPr txBox="1"/>
          <p:nvPr/>
        </p:nvSpPr>
        <p:spPr>
          <a:xfrm rot="3930534" flipV="1">
            <a:off x="2220686" y="1623362"/>
            <a:ext cx="6899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51E13D1-0C63-4C92-BF3F-ED1318088DA7}"/>
              </a:ext>
            </a:extLst>
          </p:cNvPr>
          <p:cNvSpPr/>
          <p:nvPr/>
        </p:nvSpPr>
        <p:spPr>
          <a:xfrm flipH="1">
            <a:off x="3424645" y="2984863"/>
            <a:ext cx="5342710" cy="8882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FF0000"/>
                </a:solidFill>
              </a:rPr>
              <a:t>Examples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454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DB99F6B-BD84-4D37-99D8-96EC1F818C3F}"/>
              </a:ext>
            </a:extLst>
          </p:cNvPr>
          <p:cNvSpPr/>
          <p:nvPr/>
        </p:nvSpPr>
        <p:spPr>
          <a:xfrm>
            <a:off x="318052" y="467139"/>
            <a:ext cx="1160890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90663" indent="-1490663"/>
            <a:r>
              <a:rPr lang="en-US" sz="2800" b="1" dirty="0">
                <a:latin typeface="Times New Roman" panose="02020603050405020304" pitchFamily="18" charset="0"/>
              </a:rPr>
              <a:t>Input:-</a:t>
            </a:r>
            <a:r>
              <a:rPr lang="en-US" sz="2800" dirty="0">
                <a:latin typeface="Times New Roman" panose="02020603050405020304" pitchFamily="18" charset="0"/>
              </a:rPr>
              <a:t>     Language over ={0,1}</a:t>
            </a:r>
            <a:r>
              <a:rPr lang="en-US" b="0" i="0" u="none" strike="noStrike" baseline="30000" dirty="0">
                <a:latin typeface="Times New Roman" panose="02020603050405020304" pitchFamily="18" charset="0"/>
              </a:rPr>
              <a:t>*</a:t>
            </a:r>
            <a:r>
              <a:rPr lang="en-US" b="0" i="0" u="none" strike="noStrike" baseline="0" dirty="0">
                <a:latin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</a:rPr>
              <a:t>,such that every string is a multiple of 3 in binary.</a:t>
            </a:r>
          </a:p>
          <a:p>
            <a:r>
              <a:rPr lang="en-US" sz="2800" b="1" dirty="0">
                <a:latin typeface="Times New Roman" panose="02020603050405020304" pitchFamily="18" charset="0"/>
              </a:rPr>
              <a:t>Output:- </a:t>
            </a:r>
            <a:r>
              <a:rPr lang="en-US" sz="2800" dirty="0">
                <a:latin typeface="Times New Roman" panose="02020603050405020304" pitchFamily="18" charset="0"/>
              </a:rPr>
              <a:t>A Regular Expression representing the above DFA.</a:t>
            </a:r>
            <a:endParaRPr lang="en-US" sz="28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2490A4-B2EA-43C6-8174-0E7958AF00CA}"/>
              </a:ext>
            </a:extLst>
          </p:cNvPr>
          <p:cNvSpPr/>
          <p:nvPr/>
        </p:nvSpPr>
        <p:spPr>
          <a:xfrm>
            <a:off x="771939" y="1995271"/>
            <a:ext cx="1064812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0" u="none" strike="noStrike" baseline="0" dirty="0">
                <a:latin typeface="Times New Roman" panose="02020603050405020304" pitchFamily="18" charset="0"/>
              </a:rPr>
              <a:t>Solution</a:t>
            </a:r>
            <a:r>
              <a:rPr lang="en-US" sz="2000" dirty="0">
                <a:latin typeface="Arial" panose="020B0604020202020204" pitchFamily="34" charset="0"/>
              </a:rPr>
              <a:t>:-</a:t>
            </a:r>
          </a:p>
          <a:p>
            <a:r>
              <a:rPr lang="en-US" sz="1400" dirty="0">
                <a:latin typeface="Times New Roman" panose="02020603050405020304" pitchFamily="18" charset="0"/>
              </a:rPr>
              <a:t>                     </a:t>
            </a:r>
            <a:r>
              <a:rPr lang="en-US" sz="3600" dirty="0">
                <a:latin typeface="Times New Roman" panose="02020603050405020304" pitchFamily="18" charset="0"/>
              </a:rPr>
              <a:t>DFA representing the above problem</a:t>
            </a:r>
            <a:endParaRPr lang="en-US" sz="14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883B40-1684-4883-8F34-AEB32018B905}"/>
              </a:ext>
            </a:extLst>
          </p:cNvPr>
          <p:cNvSpPr/>
          <p:nvPr/>
        </p:nvSpPr>
        <p:spPr>
          <a:xfrm>
            <a:off x="3349489" y="6084767"/>
            <a:ext cx="70037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Where 0,1,2 in circles represents the remainders.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7C7149A-D3A7-4017-8E07-0F6D630ED8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4748783">
            <a:off x="8155467" y="4084410"/>
            <a:ext cx="1084224" cy="93132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7157498-78DF-4340-89D7-024917DA1C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2363" y="3451721"/>
            <a:ext cx="1084224" cy="931320"/>
          </a:xfrm>
          <a:prstGeom prst="rect">
            <a:avLst/>
          </a:prstGeom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DE39639D-21CF-49E4-946F-07A94E35A6B6}"/>
              </a:ext>
            </a:extLst>
          </p:cNvPr>
          <p:cNvSpPr/>
          <p:nvPr/>
        </p:nvSpPr>
        <p:spPr>
          <a:xfrm>
            <a:off x="3075847" y="4205300"/>
            <a:ext cx="1084224" cy="1106424"/>
          </a:xfrm>
          <a:prstGeom prst="ellipse">
            <a:avLst/>
          </a:prstGeom>
          <a:solidFill>
            <a:srgbClr val="92D050"/>
          </a:solidFill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/>
              <a:t>0</a:t>
            </a:r>
            <a:endParaRPr lang="en-US" b="1" dirty="0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F075F90B-77E5-4076-BB5C-632F576F8B96}"/>
              </a:ext>
            </a:extLst>
          </p:cNvPr>
          <p:cNvCxnSpPr/>
          <p:nvPr/>
        </p:nvCxnSpPr>
        <p:spPr>
          <a:xfrm>
            <a:off x="1729658" y="4798456"/>
            <a:ext cx="1373407" cy="0"/>
          </a:xfrm>
          <a:prstGeom prst="straightConnector1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D914B55A-2DBD-4A34-AE40-8481BEEDFAF4}"/>
              </a:ext>
            </a:extLst>
          </p:cNvPr>
          <p:cNvSpPr/>
          <p:nvPr/>
        </p:nvSpPr>
        <p:spPr>
          <a:xfrm>
            <a:off x="5186358" y="4209920"/>
            <a:ext cx="1084224" cy="1106424"/>
          </a:xfrm>
          <a:prstGeom prst="ellipse">
            <a:avLst/>
          </a:prstGeom>
          <a:solidFill>
            <a:srgbClr val="92D050"/>
          </a:solidFill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4800" b="1" dirty="0"/>
              <a:t>1</a:t>
            </a:r>
            <a:endParaRPr lang="en-US" b="1" dirty="0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95EB96E-3C60-4EAB-80F2-61DA449EC3BD}"/>
              </a:ext>
            </a:extLst>
          </p:cNvPr>
          <p:cNvCxnSpPr/>
          <p:nvPr/>
        </p:nvCxnSpPr>
        <p:spPr>
          <a:xfrm>
            <a:off x="4078083" y="4378205"/>
            <a:ext cx="1248552" cy="0"/>
          </a:xfrm>
          <a:prstGeom prst="straightConnector1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9BFEF64B-8793-4640-B9FC-167C5961C5F1}"/>
              </a:ext>
            </a:extLst>
          </p:cNvPr>
          <p:cNvCxnSpPr>
            <a:cxnSpLocks/>
          </p:cNvCxnSpPr>
          <p:nvPr/>
        </p:nvCxnSpPr>
        <p:spPr>
          <a:xfrm flipH="1">
            <a:off x="3987465" y="5186385"/>
            <a:ext cx="1318743" cy="0"/>
          </a:xfrm>
          <a:prstGeom prst="straightConnector1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A94602D-5A22-4BC0-A236-8CB9A70638F5}"/>
              </a:ext>
            </a:extLst>
          </p:cNvPr>
          <p:cNvSpPr txBox="1"/>
          <p:nvPr/>
        </p:nvSpPr>
        <p:spPr>
          <a:xfrm>
            <a:off x="3383148" y="2884388"/>
            <a:ext cx="5094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0</a:t>
            </a:r>
            <a:endParaRPr lang="en-US" b="1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A8BD767-9700-4DEA-8F3C-E059A7B439FC}"/>
              </a:ext>
            </a:extLst>
          </p:cNvPr>
          <p:cNvSpPr txBox="1"/>
          <p:nvPr/>
        </p:nvSpPr>
        <p:spPr>
          <a:xfrm>
            <a:off x="4343733" y="3715663"/>
            <a:ext cx="509461" cy="7340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4000" b="1" dirty="0"/>
              <a:t>1</a:t>
            </a:r>
            <a:endParaRPr lang="en-US" b="1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698DEDF-FC17-4168-B6FF-63A72FF99BD9}"/>
              </a:ext>
            </a:extLst>
          </p:cNvPr>
          <p:cNvSpPr txBox="1"/>
          <p:nvPr/>
        </p:nvSpPr>
        <p:spPr>
          <a:xfrm>
            <a:off x="4457700" y="5128817"/>
            <a:ext cx="497094" cy="7340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4000" b="1" dirty="0"/>
              <a:t>1</a:t>
            </a:r>
            <a:endParaRPr lang="en-US" b="1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34DA790B-9EA8-4434-8B63-5DDD04CCE173}"/>
              </a:ext>
            </a:extLst>
          </p:cNvPr>
          <p:cNvSpPr/>
          <p:nvPr/>
        </p:nvSpPr>
        <p:spPr>
          <a:xfrm>
            <a:off x="7287630" y="4223778"/>
            <a:ext cx="1084224" cy="1106424"/>
          </a:xfrm>
          <a:prstGeom prst="ellipse">
            <a:avLst/>
          </a:prstGeom>
          <a:solidFill>
            <a:srgbClr val="92D050"/>
          </a:solidFill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/>
              <a:t>2</a:t>
            </a:r>
            <a:endParaRPr lang="en-US" b="1" dirty="0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FC64C4B9-5D13-4881-934D-84EE3545063F}"/>
              </a:ext>
            </a:extLst>
          </p:cNvPr>
          <p:cNvCxnSpPr/>
          <p:nvPr/>
        </p:nvCxnSpPr>
        <p:spPr>
          <a:xfrm>
            <a:off x="6179355" y="4392063"/>
            <a:ext cx="1248552" cy="0"/>
          </a:xfrm>
          <a:prstGeom prst="straightConnector1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A9CC7598-29BB-448A-93C8-58D1FA1072EB}"/>
              </a:ext>
            </a:extLst>
          </p:cNvPr>
          <p:cNvCxnSpPr>
            <a:cxnSpLocks/>
          </p:cNvCxnSpPr>
          <p:nvPr/>
        </p:nvCxnSpPr>
        <p:spPr>
          <a:xfrm flipH="1">
            <a:off x="6088737" y="5200243"/>
            <a:ext cx="1318743" cy="0"/>
          </a:xfrm>
          <a:prstGeom prst="straightConnector1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C1681A9C-090E-4912-BD36-6D305E44CD05}"/>
              </a:ext>
            </a:extLst>
          </p:cNvPr>
          <p:cNvSpPr txBox="1"/>
          <p:nvPr/>
        </p:nvSpPr>
        <p:spPr>
          <a:xfrm>
            <a:off x="6604001" y="5142674"/>
            <a:ext cx="4520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4000" b="1" dirty="0"/>
              <a:t>0</a:t>
            </a:r>
            <a:endParaRPr lang="en-US" b="1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E054542-6BC2-431D-BA66-2F60BCA124A4}"/>
              </a:ext>
            </a:extLst>
          </p:cNvPr>
          <p:cNvSpPr txBox="1"/>
          <p:nvPr/>
        </p:nvSpPr>
        <p:spPr>
          <a:xfrm>
            <a:off x="6368474" y="3734127"/>
            <a:ext cx="4520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4000" b="1" dirty="0"/>
              <a:t>0</a:t>
            </a:r>
            <a:endParaRPr lang="en-US" b="1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FF3E08A-CBA9-4C42-8F02-EFE91FA141CC}"/>
              </a:ext>
            </a:extLst>
          </p:cNvPr>
          <p:cNvSpPr txBox="1"/>
          <p:nvPr/>
        </p:nvSpPr>
        <p:spPr>
          <a:xfrm>
            <a:off x="8926954" y="4122060"/>
            <a:ext cx="4520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4000" b="1" dirty="0"/>
              <a:t>1</a:t>
            </a:r>
            <a:endParaRPr lang="en-US" b="1" dirty="0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D79ACFD1-4BFB-4AFC-9AD8-68F2AA10BB1D}"/>
              </a:ext>
            </a:extLst>
          </p:cNvPr>
          <p:cNvSpPr/>
          <p:nvPr/>
        </p:nvSpPr>
        <p:spPr>
          <a:xfrm>
            <a:off x="3165318" y="4305931"/>
            <a:ext cx="896053" cy="914400"/>
          </a:xfrm>
          <a:prstGeom prst="ellipse">
            <a:avLst/>
          </a:prstGeom>
          <a:solidFill>
            <a:srgbClr val="FFC000"/>
          </a:solidFill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/>
              <a:t>0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02932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  <p:bldP spid="16" grpId="0"/>
      <p:bldP spid="17" grpId="0"/>
      <p:bldP spid="18" grpId="0"/>
      <p:bldP spid="19" grpId="0" animBg="1"/>
      <p:bldP spid="22" grpId="0"/>
      <p:bldP spid="23" grpId="0"/>
      <p:bldP spid="24" grpId="0"/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>
            <a:extLst>
              <a:ext uri="{FF2B5EF4-FFF2-40B4-BE49-F238E27FC236}">
                <a16:creationId xmlns:a16="http://schemas.microsoft.com/office/drawing/2014/main" id="{7D0DE130-1373-494F-A38C-A6F593F8EF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4748783">
            <a:off x="9328484" y="2486517"/>
            <a:ext cx="1084224" cy="93132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D66A2962-CB2A-43CF-8922-AFEB35C2FA74}"/>
              </a:ext>
            </a:extLst>
          </p:cNvPr>
          <p:cNvSpPr/>
          <p:nvPr/>
        </p:nvSpPr>
        <p:spPr>
          <a:xfrm>
            <a:off x="2076987" y="5919735"/>
            <a:ext cx="905256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Now circles with 0,1 doesn’t represent remainders here.</a:t>
            </a:r>
            <a:endParaRPr lang="en-US" sz="2800" b="1" dirty="0">
              <a:solidFill>
                <a:srgbClr val="FF0000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5E7A095-34BB-4602-BADD-1BEC4B375D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5380" y="1853828"/>
            <a:ext cx="1084224" cy="931320"/>
          </a:xfrm>
          <a:prstGeom prst="rect">
            <a:avLst/>
          </a:prstGeom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909E7A27-D7E3-4B5F-ACE5-D5F8C8274B54}"/>
              </a:ext>
            </a:extLst>
          </p:cNvPr>
          <p:cNvSpPr/>
          <p:nvPr/>
        </p:nvSpPr>
        <p:spPr>
          <a:xfrm>
            <a:off x="4244506" y="4746021"/>
            <a:ext cx="1123418" cy="1092055"/>
          </a:xfrm>
          <a:prstGeom prst="ellipse">
            <a:avLst/>
          </a:prstGeom>
          <a:solidFill>
            <a:srgbClr val="FFC000"/>
          </a:solidFill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/>
              <a:t>F</a:t>
            </a:r>
            <a:endParaRPr lang="en-US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CEDA3C58-38EB-45A2-A264-FFAD1C006E7E}"/>
              </a:ext>
            </a:extLst>
          </p:cNvPr>
          <p:cNvSpPr/>
          <p:nvPr/>
        </p:nvSpPr>
        <p:spPr>
          <a:xfrm>
            <a:off x="1797391" y="2598696"/>
            <a:ext cx="1084224" cy="1106424"/>
          </a:xfrm>
          <a:prstGeom prst="ellipse">
            <a:avLst/>
          </a:prstGeom>
          <a:solidFill>
            <a:srgbClr val="00B0F0"/>
          </a:solidFill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/>
              <a:t>S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7A96482-FF3E-489E-B5B1-B4ECB38FD067}"/>
              </a:ext>
            </a:extLst>
          </p:cNvPr>
          <p:cNvSpPr/>
          <p:nvPr/>
        </p:nvSpPr>
        <p:spPr>
          <a:xfrm>
            <a:off x="4248864" y="2607407"/>
            <a:ext cx="1084224" cy="1106424"/>
          </a:xfrm>
          <a:prstGeom prst="ellipse">
            <a:avLst/>
          </a:prstGeom>
          <a:solidFill>
            <a:srgbClr val="92D050"/>
          </a:solidFill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/>
              <a:t>0</a:t>
            </a:r>
            <a:endParaRPr lang="en-US" b="1" dirty="0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F32608A4-01AC-4037-824A-52496D4297C0}"/>
              </a:ext>
            </a:extLst>
          </p:cNvPr>
          <p:cNvCxnSpPr/>
          <p:nvPr/>
        </p:nvCxnSpPr>
        <p:spPr>
          <a:xfrm>
            <a:off x="1072506" y="3200563"/>
            <a:ext cx="775252" cy="0"/>
          </a:xfrm>
          <a:prstGeom prst="straightConnector1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2E939D08-D983-4743-BE27-AF016D119E21}"/>
              </a:ext>
            </a:extLst>
          </p:cNvPr>
          <p:cNvCxnSpPr/>
          <p:nvPr/>
        </p:nvCxnSpPr>
        <p:spPr>
          <a:xfrm>
            <a:off x="2902675" y="3200563"/>
            <a:ext cx="1373407" cy="0"/>
          </a:xfrm>
          <a:prstGeom prst="straightConnector1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6BAE814-FDBB-45A6-8BD2-35C96DA7E70C}"/>
              </a:ext>
            </a:extLst>
          </p:cNvPr>
          <p:cNvCxnSpPr>
            <a:cxnSpLocks/>
          </p:cNvCxnSpPr>
          <p:nvPr/>
        </p:nvCxnSpPr>
        <p:spPr>
          <a:xfrm>
            <a:off x="4784447" y="3748452"/>
            <a:ext cx="28583" cy="967407"/>
          </a:xfrm>
          <a:prstGeom prst="straightConnector1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520180D7-7B9D-4EA4-A72C-26699F764FB7}"/>
              </a:ext>
            </a:extLst>
          </p:cNvPr>
          <p:cNvSpPr txBox="1"/>
          <p:nvPr/>
        </p:nvSpPr>
        <p:spPr>
          <a:xfrm>
            <a:off x="3369294" y="2574967"/>
            <a:ext cx="509461" cy="7340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4000" b="1" dirty="0"/>
              <a:t>ε</a:t>
            </a:r>
            <a:endParaRPr lang="en-US" b="1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EEBA8BB-F0F2-4692-B388-FA87A84F9B5C}"/>
              </a:ext>
            </a:extLst>
          </p:cNvPr>
          <p:cNvSpPr txBox="1"/>
          <p:nvPr/>
        </p:nvSpPr>
        <p:spPr>
          <a:xfrm>
            <a:off x="4370782" y="3759335"/>
            <a:ext cx="509461" cy="7340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4000" b="1" dirty="0"/>
              <a:t>ε</a:t>
            </a:r>
            <a:endParaRPr lang="en-US" b="1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A6798A63-60DE-4A01-8F0B-87E5E1EC4E11}"/>
              </a:ext>
            </a:extLst>
          </p:cNvPr>
          <p:cNvSpPr/>
          <p:nvPr/>
        </p:nvSpPr>
        <p:spPr>
          <a:xfrm>
            <a:off x="4337637" y="4849493"/>
            <a:ext cx="928445" cy="902525"/>
          </a:xfrm>
          <a:prstGeom prst="ellipse">
            <a:avLst/>
          </a:prstGeom>
          <a:solidFill>
            <a:srgbClr val="FFC000"/>
          </a:solidFill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/>
              <a:t>F</a:t>
            </a:r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738F3810-DE2F-426C-AE90-70AAA86443E7}"/>
              </a:ext>
            </a:extLst>
          </p:cNvPr>
          <p:cNvSpPr/>
          <p:nvPr/>
        </p:nvSpPr>
        <p:spPr>
          <a:xfrm>
            <a:off x="6359375" y="2612027"/>
            <a:ext cx="1084224" cy="1106424"/>
          </a:xfrm>
          <a:prstGeom prst="ellipse">
            <a:avLst/>
          </a:prstGeom>
          <a:solidFill>
            <a:srgbClr val="92D050"/>
          </a:solidFill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4800" b="1" dirty="0"/>
              <a:t>1</a:t>
            </a:r>
            <a:endParaRPr lang="en-US" b="1" dirty="0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5B795A6A-7F9C-4A3E-9419-A13AEE1C90AD}"/>
              </a:ext>
            </a:extLst>
          </p:cNvPr>
          <p:cNvCxnSpPr/>
          <p:nvPr/>
        </p:nvCxnSpPr>
        <p:spPr>
          <a:xfrm>
            <a:off x="5251100" y="2780312"/>
            <a:ext cx="1248552" cy="0"/>
          </a:xfrm>
          <a:prstGeom prst="straightConnector1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6EE5353A-8678-4163-B60D-CD50653E105E}"/>
              </a:ext>
            </a:extLst>
          </p:cNvPr>
          <p:cNvCxnSpPr>
            <a:cxnSpLocks/>
          </p:cNvCxnSpPr>
          <p:nvPr/>
        </p:nvCxnSpPr>
        <p:spPr>
          <a:xfrm flipH="1">
            <a:off x="5160482" y="3588492"/>
            <a:ext cx="1318743" cy="0"/>
          </a:xfrm>
          <a:prstGeom prst="straightConnector1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BC7317F9-49EF-4714-9038-8B5450B00878}"/>
              </a:ext>
            </a:extLst>
          </p:cNvPr>
          <p:cNvSpPr txBox="1"/>
          <p:nvPr/>
        </p:nvSpPr>
        <p:spPr>
          <a:xfrm>
            <a:off x="4556165" y="1286495"/>
            <a:ext cx="5094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0</a:t>
            </a:r>
            <a:endParaRPr lang="en-US" b="1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6134EEB-8D5A-408C-94A1-E4707D1A37B5}"/>
              </a:ext>
            </a:extLst>
          </p:cNvPr>
          <p:cNvSpPr txBox="1"/>
          <p:nvPr/>
        </p:nvSpPr>
        <p:spPr>
          <a:xfrm>
            <a:off x="5516750" y="2117770"/>
            <a:ext cx="509461" cy="7340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4000" b="1" dirty="0"/>
              <a:t>1</a:t>
            </a:r>
            <a:endParaRPr lang="en-US" b="1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E4C04E4-F799-4DCD-86E7-50885965B31D}"/>
              </a:ext>
            </a:extLst>
          </p:cNvPr>
          <p:cNvSpPr txBox="1"/>
          <p:nvPr/>
        </p:nvSpPr>
        <p:spPr>
          <a:xfrm>
            <a:off x="5618350" y="3530924"/>
            <a:ext cx="509461" cy="7340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4000" b="1" dirty="0"/>
              <a:t>1</a:t>
            </a:r>
            <a:endParaRPr lang="en-US" b="1" dirty="0"/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1C877F71-0F96-429C-A1BE-2FABB55CC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9511" y="115742"/>
            <a:ext cx="10515600" cy="1325563"/>
          </a:xfrm>
        </p:spPr>
        <p:txBody>
          <a:bodyPr/>
          <a:lstStyle/>
          <a:p>
            <a:pPr marL="1768475" indent="-1768475"/>
            <a:r>
              <a:rPr lang="en-US" b="1" dirty="0"/>
              <a:t>Step 1</a:t>
            </a:r>
            <a:r>
              <a:rPr lang="en-US" dirty="0"/>
              <a:t>:- </a:t>
            </a:r>
            <a:r>
              <a:rPr lang="en-US" sz="3200" dirty="0"/>
              <a:t>Add a new initial state (S) and a new final state (F) with - transition:-</a:t>
            </a:r>
            <a:endParaRPr lang="en-US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D6D179A8-4442-4C6C-8ADB-649D606E561D}"/>
              </a:ext>
            </a:extLst>
          </p:cNvPr>
          <p:cNvSpPr/>
          <p:nvPr/>
        </p:nvSpPr>
        <p:spPr>
          <a:xfrm>
            <a:off x="8460647" y="2625885"/>
            <a:ext cx="1084224" cy="1106424"/>
          </a:xfrm>
          <a:prstGeom prst="ellipse">
            <a:avLst/>
          </a:prstGeom>
          <a:solidFill>
            <a:srgbClr val="92D050"/>
          </a:solidFill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/>
              <a:t>2</a:t>
            </a:r>
            <a:endParaRPr lang="en-US" b="1" dirty="0"/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65B552C4-F046-4DB6-B148-C81CADF2B6FC}"/>
              </a:ext>
            </a:extLst>
          </p:cNvPr>
          <p:cNvCxnSpPr/>
          <p:nvPr/>
        </p:nvCxnSpPr>
        <p:spPr>
          <a:xfrm>
            <a:off x="7352372" y="2794170"/>
            <a:ext cx="1248552" cy="0"/>
          </a:xfrm>
          <a:prstGeom prst="straightConnector1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F73E185C-AB30-456D-AD3D-3FF23A2F5CB9}"/>
              </a:ext>
            </a:extLst>
          </p:cNvPr>
          <p:cNvCxnSpPr>
            <a:cxnSpLocks/>
          </p:cNvCxnSpPr>
          <p:nvPr/>
        </p:nvCxnSpPr>
        <p:spPr>
          <a:xfrm flipH="1">
            <a:off x="7261754" y="3602350"/>
            <a:ext cx="1318743" cy="0"/>
          </a:xfrm>
          <a:prstGeom prst="straightConnector1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A2EDBB93-865E-4EC2-8CCC-AD973B618782}"/>
              </a:ext>
            </a:extLst>
          </p:cNvPr>
          <p:cNvSpPr txBox="1"/>
          <p:nvPr/>
        </p:nvSpPr>
        <p:spPr>
          <a:xfrm>
            <a:off x="7777018" y="3544781"/>
            <a:ext cx="4520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4000" b="1" dirty="0"/>
              <a:t>0</a:t>
            </a:r>
            <a:endParaRPr lang="en-US" b="1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7197940-143A-4D86-95BB-7AC0EA48CB04}"/>
              </a:ext>
            </a:extLst>
          </p:cNvPr>
          <p:cNvSpPr txBox="1"/>
          <p:nvPr/>
        </p:nvSpPr>
        <p:spPr>
          <a:xfrm>
            <a:off x="7541491" y="2136234"/>
            <a:ext cx="4520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4000" b="1" dirty="0"/>
              <a:t>0</a:t>
            </a:r>
            <a:endParaRPr lang="en-US" b="1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B2EF0CF-4559-4650-80EE-FA8E32DE0B17}"/>
              </a:ext>
            </a:extLst>
          </p:cNvPr>
          <p:cNvSpPr txBox="1"/>
          <p:nvPr/>
        </p:nvSpPr>
        <p:spPr>
          <a:xfrm>
            <a:off x="10099971" y="2524167"/>
            <a:ext cx="4520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4000" b="1" dirty="0"/>
              <a:t>1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64283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4" grpId="0"/>
      <p:bldP spid="15" grpId="0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>
            <a:extLst>
              <a:ext uri="{FF2B5EF4-FFF2-40B4-BE49-F238E27FC236}">
                <a16:creationId xmlns:a16="http://schemas.microsoft.com/office/drawing/2014/main" id="{7D0DE130-1373-494F-A38C-A6F593F8EF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4748783">
            <a:off x="8243461" y="2474263"/>
            <a:ext cx="1084224" cy="93132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C4B4C63C-2841-4C84-9792-05BDAAAE0899}"/>
              </a:ext>
            </a:extLst>
          </p:cNvPr>
          <p:cNvSpPr/>
          <p:nvPr/>
        </p:nvSpPr>
        <p:spPr>
          <a:xfrm>
            <a:off x="914394" y="444130"/>
            <a:ext cx="90525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latin typeface="Times New Roman" panose="02020603050405020304" pitchFamily="18" charset="0"/>
              </a:rPr>
              <a:t>Step 2</a:t>
            </a:r>
            <a:r>
              <a:rPr lang="en-US" sz="3600" dirty="0">
                <a:latin typeface="Arial" panose="020B0604020202020204" pitchFamily="34" charset="0"/>
              </a:rPr>
              <a:t>:- </a:t>
            </a:r>
            <a:r>
              <a:rPr lang="en-US" sz="3600" dirty="0">
                <a:latin typeface="Times New Roman" panose="02020603050405020304" pitchFamily="18" charset="0"/>
              </a:rPr>
              <a:t>Remove the circle with remainder 2.</a:t>
            </a:r>
            <a:endParaRPr lang="en-US" sz="36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66A2962-CB2A-43CF-8922-AFEB35C2FA74}"/>
              </a:ext>
            </a:extLst>
          </p:cNvPr>
          <p:cNvSpPr/>
          <p:nvPr/>
        </p:nvSpPr>
        <p:spPr>
          <a:xfrm>
            <a:off x="2076987" y="5919735"/>
            <a:ext cx="905256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Now circles with 0,1 doesn’t represent remainders here.</a:t>
            </a:r>
            <a:endParaRPr lang="en-US" sz="2800" b="1" dirty="0">
              <a:solidFill>
                <a:srgbClr val="FF0000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5E7A095-34BB-4602-BADD-1BEC4B375D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2142" y="1826120"/>
            <a:ext cx="1084224" cy="931320"/>
          </a:xfrm>
          <a:prstGeom prst="rect">
            <a:avLst/>
          </a:prstGeom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909E7A27-D7E3-4B5F-ACE5-D5F8C8274B54}"/>
              </a:ext>
            </a:extLst>
          </p:cNvPr>
          <p:cNvSpPr/>
          <p:nvPr/>
        </p:nvSpPr>
        <p:spPr>
          <a:xfrm>
            <a:off x="5251268" y="4718313"/>
            <a:ext cx="1123418" cy="1092055"/>
          </a:xfrm>
          <a:prstGeom prst="ellipse">
            <a:avLst/>
          </a:prstGeom>
          <a:solidFill>
            <a:srgbClr val="FFC000"/>
          </a:solidFill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/>
              <a:t>F</a:t>
            </a:r>
            <a:endParaRPr lang="en-US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CEDA3C58-38EB-45A2-A264-FFAD1C006E7E}"/>
              </a:ext>
            </a:extLst>
          </p:cNvPr>
          <p:cNvSpPr/>
          <p:nvPr/>
        </p:nvSpPr>
        <p:spPr>
          <a:xfrm>
            <a:off x="2804153" y="2570988"/>
            <a:ext cx="1084224" cy="1106424"/>
          </a:xfrm>
          <a:prstGeom prst="ellipse">
            <a:avLst/>
          </a:prstGeom>
          <a:solidFill>
            <a:srgbClr val="00B0F0"/>
          </a:solidFill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/>
              <a:t>S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7A96482-FF3E-489E-B5B1-B4ECB38FD067}"/>
              </a:ext>
            </a:extLst>
          </p:cNvPr>
          <p:cNvSpPr/>
          <p:nvPr/>
        </p:nvSpPr>
        <p:spPr>
          <a:xfrm>
            <a:off x="5255626" y="2579699"/>
            <a:ext cx="1084224" cy="1106424"/>
          </a:xfrm>
          <a:prstGeom prst="ellipse">
            <a:avLst/>
          </a:prstGeom>
          <a:solidFill>
            <a:srgbClr val="92D050"/>
          </a:solidFill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/>
              <a:t>0</a:t>
            </a:r>
            <a:endParaRPr lang="en-US" b="1" dirty="0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F32608A4-01AC-4037-824A-52496D4297C0}"/>
              </a:ext>
            </a:extLst>
          </p:cNvPr>
          <p:cNvCxnSpPr/>
          <p:nvPr/>
        </p:nvCxnSpPr>
        <p:spPr>
          <a:xfrm>
            <a:off x="2079268" y="3172855"/>
            <a:ext cx="775252" cy="0"/>
          </a:xfrm>
          <a:prstGeom prst="straightConnector1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2E939D08-D983-4743-BE27-AF016D119E21}"/>
              </a:ext>
            </a:extLst>
          </p:cNvPr>
          <p:cNvCxnSpPr/>
          <p:nvPr/>
        </p:nvCxnSpPr>
        <p:spPr>
          <a:xfrm>
            <a:off x="3909437" y="3172855"/>
            <a:ext cx="1373407" cy="0"/>
          </a:xfrm>
          <a:prstGeom prst="straightConnector1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6BAE814-FDBB-45A6-8BD2-35C96DA7E70C}"/>
              </a:ext>
            </a:extLst>
          </p:cNvPr>
          <p:cNvCxnSpPr>
            <a:cxnSpLocks/>
          </p:cNvCxnSpPr>
          <p:nvPr/>
        </p:nvCxnSpPr>
        <p:spPr>
          <a:xfrm>
            <a:off x="5791209" y="3720744"/>
            <a:ext cx="28583" cy="967407"/>
          </a:xfrm>
          <a:prstGeom prst="straightConnector1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520180D7-7B9D-4EA4-A72C-26699F764FB7}"/>
              </a:ext>
            </a:extLst>
          </p:cNvPr>
          <p:cNvSpPr txBox="1"/>
          <p:nvPr/>
        </p:nvSpPr>
        <p:spPr>
          <a:xfrm>
            <a:off x="4376056" y="2547259"/>
            <a:ext cx="509461" cy="7340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4000" b="1" dirty="0"/>
              <a:t>ε</a:t>
            </a:r>
            <a:endParaRPr lang="en-US" b="1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EEBA8BB-F0F2-4692-B388-FA87A84F9B5C}"/>
              </a:ext>
            </a:extLst>
          </p:cNvPr>
          <p:cNvSpPr txBox="1"/>
          <p:nvPr/>
        </p:nvSpPr>
        <p:spPr>
          <a:xfrm>
            <a:off x="5377544" y="3731627"/>
            <a:ext cx="509461" cy="7340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4000" b="1" dirty="0"/>
              <a:t>ε</a:t>
            </a:r>
            <a:endParaRPr lang="en-US" b="1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A6798A63-60DE-4A01-8F0B-87E5E1EC4E11}"/>
              </a:ext>
            </a:extLst>
          </p:cNvPr>
          <p:cNvSpPr/>
          <p:nvPr/>
        </p:nvSpPr>
        <p:spPr>
          <a:xfrm>
            <a:off x="5344399" y="4821785"/>
            <a:ext cx="928445" cy="902525"/>
          </a:xfrm>
          <a:prstGeom prst="ellipse">
            <a:avLst/>
          </a:prstGeom>
          <a:solidFill>
            <a:srgbClr val="FFC000"/>
          </a:solidFill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/>
              <a:t>F</a:t>
            </a:r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738F3810-DE2F-426C-AE90-70AAA86443E7}"/>
              </a:ext>
            </a:extLst>
          </p:cNvPr>
          <p:cNvSpPr/>
          <p:nvPr/>
        </p:nvSpPr>
        <p:spPr>
          <a:xfrm>
            <a:off x="7366137" y="2584319"/>
            <a:ext cx="1084224" cy="1106424"/>
          </a:xfrm>
          <a:prstGeom prst="ellipse">
            <a:avLst/>
          </a:prstGeom>
          <a:solidFill>
            <a:srgbClr val="92D050"/>
          </a:solidFill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4800" b="1" dirty="0"/>
              <a:t>1</a:t>
            </a:r>
            <a:endParaRPr lang="en-US" b="1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B3A8234-5307-4FC8-8F55-F3CEC03E17F4}"/>
              </a:ext>
            </a:extLst>
          </p:cNvPr>
          <p:cNvSpPr txBox="1"/>
          <p:nvPr/>
        </p:nvSpPr>
        <p:spPr>
          <a:xfrm>
            <a:off x="9085949" y="2683298"/>
            <a:ext cx="19330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01*0</a:t>
            </a:r>
            <a:endParaRPr lang="en-US" b="1" dirty="0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5B795A6A-7F9C-4A3E-9419-A13AEE1C90AD}"/>
              </a:ext>
            </a:extLst>
          </p:cNvPr>
          <p:cNvCxnSpPr/>
          <p:nvPr/>
        </p:nvCxnSpPr>
        <p:spPr>
          <a:xfrm>
            <a:off x="6257862" y="2752604"/>
            <a:ext cx="1248552" cy="0"/>
          </a:xfrm>
          <a:prstGeom prst="straightConnector1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6EE5353A-8678-4163-B60D-CD50653E105E}"/>
              </a:ext>
            </a:extLst>
          </p:cNvPr>
          <p:cNvCxnSpPr>
            <a:cxnSpLocks/>
          </p:cNvCxnSpPr>
          <p:nvPr/>
        </p:nvCxnSpPr>
        <p:spPr>
          <a:xfrm flipH="1">
            <a:off x="6167244" y="3560784"/>
            <a:ext cx="1318743" cy="0"/>
          </a:xfrm>
          <a:prstGeom prst="straightConnector1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BC7317F9-49EF-4714-9038-8B5450B00878}"/>
              </a:ext>
            </a:extLst>
          </p:cNvPr>
          <p:cNvSpPr txBox="1"/>
          <p:nvPr/>
        </p:nvSpPr>
        <p:spPr>
          <a:xfrm>
            <a:off x="5562927" y="1258787"/>
            <a:ext cx="5094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0</a:t>
            </a:r>
            <a:endParaRPr lang="en-US" b="1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6134EEB-8D5A-408C-94A1-E4707D1A37B5}"/>
              </a:ext>
            </a:extLst>
          </p:cNvPr>
          <p:cNvSpPr txBox="1"/>
          <p:nvPr/>
        </p:nvSpPr>
        <p:spPr>
          <a:xfrm>
            <a:off x="6523512" y="2090062"/>
            <a:ext cx="509461" cy="7340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4000" b="1" dirty="0"/>
              <a:t>1</a:t>
            </a:r>
            <a:endParaRPr lang="en-US" b="1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E4C04E4-F799-4DCD-86E7-50885965B31D}"/>
              </a:ext>
            </a:extLst>
          </p:cNvPr>
          <p:cNvSpPr txBox="1"/>
          <p:nvPr/>
        </p:nvSpPr>
        <p:spPr>
          <a:xfrm>
            <a:off x="6625112" y="3503216"/>
            <a:ext cx="509461" cy="7340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4000" b="1" dirty="0"/>
              <a:t>1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73572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>
            <a:extLst>
              <a:ext uri="{FF2B5EF4-FFF2-40B4-BE49-F238E27FC236}">
                <a16:creationId xmlns:a16="http://schemas.microsoft.com/office/drawing/2014/main" id="{0C753191-EA69-4308-99FB-8EEC128311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6100359" y="2310759"/>
            <a:ext cx="1084224" cy="93132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79CD0CD7-1968-49F4-8358-C0E7B5F143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71775" y="1777455"/>
            <a:ext cx="743054" cy="638264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C4B4C63C-2841-4C84-9792-05BDAAAE0899}"/>
              </a:ext>
            </a:extLst>
          </p:cNvPr>
          <p:cNvSpPr/>
          <p:nvPr/>
        </p:nvSpPr>
        <p:spPr>
          <a:xfrm>
            <a:off x="914394" y="444130"/>
            <a:ext cx="90525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latin typeface="Times New Roman" panose="02020603050405020304" pitchFamily="18" charset="0"/>
              </a:rPr>
              <a:t>Step 3</a:t>
            </a:r>
            <a:r>
              <a:rPr lang="en-US" sz="3600" dirty="0">
                <a:latin typeface="Arial" panose="020B0604020202020204" pitchFamily="34" charset="0"/>
              </a:rPr>
              <a:t>:- </a:t>
            </a:r>
            <a:r>
              <a:rPr lang="en-US" sz="3600" dirty="0">
                <a:latin typeface="Times New Roman" panose="02020603050405020304" pitchFamily="18" charset="0"/>
              </a:rPr>
              <a:t>Remove the circle 1.</a:t>
            </a:r>
            <a:endParaRPr lang="en-US" sz="3600" dirty="0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72F21B38-3E63-4144-9903-A1815C175241}"/>
              </a:ext>
            </a:extLst>
          </p:cNvPr>
          <p:cNvSpPr/>
          <p:nvPr/>
        </p:nvSpPr>
        <p:spPr>
          <a:xfrm>
            <a:off x="5251268" y="4417865"/>
            <a:ext cx="1123418" cy="1092055"/>
          </a:xfrm>
          <a:prstGeom prst="ellipse">
            <a:avLst/>
          </a:prstGeom>
          <a:solidFill>
            <a:srgbClr val="FFC000"/>
          </a:solidFill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/>
              <a:t>F</a:t>
            </a:r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0A7FAD7-2E22-439E-A1E3-772EF0D1D288}"/>
              </a:ext>
            </a:extLst>
          </p:cNvPr>
          <p:cNvSpPr/>
          <p:nvPr/>
        </p:nvSpPr>
        <p:spPr>
          <a:xfrm>
            <a:off x="2804153" y="2270540"/>
            <a:ext cx="1084224" cy="1106424"/>
          </a:xfrm>
          <a:prstGeom prst="ellipse">
            <a:avLst/>
          </a:prstGeom>
          <a:solidFill>
            <a:srgbClr val="00B0F0"/>
          </a:solidFill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/>
              <a:t>S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D7549DD-63F0-42EB-94B5-3BF39266E093}"/>
              </a:ext>
            </a:extLst>
          </p:cNvPr>
          <p:cNvSpPr/>
          <p:nvPr/>
        </p:nvSpPr>
        <p:spPr>
          <a:xfrm>
            <a:off x="5255626" y="2279251"/>
            <a:ext cx="1084224" cy="1106424"/>
          </a:xfrm>
          <a:prstGeom prst="ellipse">
            <a:avLst/>
          </a:prstGeom>
          <a:solidFill>
            <a:srgbClr val="92D050"/>
          </a:solidFill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/>
              <a:t>0</a:t>
            </a:r>
            <a:endParaRPr lang="en-US" b="1" dirty="0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D413EF2-D2AD-43B4-AEEB-65DDD548FA3D}"/>
              </a:ext>
            </a:extLst>
          </p:cNvPr>
          <p:cNvCxnSpPr/>
          <p:nvPr/>
        </p:nvCxnSpPr>
        <p:spPr>
          <a:xfrm>
            <a:off x="2079268" y="2872407"/>
            <a:ext cx="775252" cy="0"/>
          </a:xfrm>
          <a:prstGeom prst="straightConnector1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AE3DE543-9FD0-449E-A973-0A2AF1D8D2FB}"/>
              </a:ext>
            </a:extLst>
          </p:cNvPr>
          <p:cNvCxnSpPr/>
          <p:nvPr/>
        </p:nvCxnSpPr>
        <p:spPr>
          <a:xfrm>
            <a:off x="3909437" y="2872407"/>
            <a:ext cx="1373407" cy="0"/>
          </a:xfrm>
          <a:prstGeom prst="straightConnector1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1473E7B-4918-4979-99DF-173E6006B36F}"/>
              </a:ext>
            </a:extLst>
          </p:cNvPr>
          <p:cNvCxnSpPr>
            <a:cxnSpLocks/>
          </p:cNvCxnSpPr>
          <p:nvPr/>
        </p:nvCxnSpPr>
        <p:spPr>
          <a:xfrm>
            <a:off x="5791209" y="3420296"/>
            <a:ext cx="28583" cy="967407"/>
          </a:xfrm>
          <a:prstGeom prst="straightConnector1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69A50377-7268-4CA8-A8CF-3BB2D4C86F1B}"/>
              </a:ext>
            </a:extLst>
          </p:cNvPr>
          <p:cNvSpPr txBox="1"/>
          <p:nvPr/>
        </p:nvSpPr>
        <p:spPr>
          <a:xfrm>
            <a:off x="4376056" y="2246811"/>
            <a:ext cx="509461" cy="7340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4000" b="1" dirty="0"/>
              <a:t>ε</a:t>
            </a:r>
            <a:endParaRPr lang="en-US" b="1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1B83DFD-ED58-43AA-82E5-FE92214D5005}"/>
              </a:ext>
            </a:extLst>
          </p:cNvPr>
          <p:cNvSpPr txBox="1"/>
          <p:nvPr/>
        </p:nvSpPr>
        <p:spPr>
          <a:xfrm>
            <a:off x="5377544" y="3431179"/>
            <a:ext cx="509461" cy="7340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4000" b="1" dirty="0"/>
              <a:t>ε</a:t>
            </a:r>
            <a:endParaRPr lang="en-US" b="1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B483BB9-93D5-4742-A07C-42858088B7CE}"/>
              </a:ext>
            </a:extLst>
          </p:cNvPr>
          <p:cNvSpPr txBox="1"/>
          <p:nvPr/>
        </p:nvSpPr>
        <p:spPr>
          <a:xfrm>
            <a:off x="5547353" y="1275805"/>
            <a:ext cx="509461" cy="7340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4000" b="1" dirty="0"/>
              <a:t>0</a:t>
            </a:r>
            <a:endParaRPr lang="en-US" b="1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7B9F015-B4E0-4552-99D9-3FE05B71A843}"/>
              </a:ext>
            </a:extLst>
          </p:cNvPr>
          <p:cNvSpPr txBox="1"/>
          <p:nvPr/>
        </p:nvSpPr>
        <p:spPr>
          <a:xfrm>
            <a:off x="7097482" y="2434048"/>
            <a:ext cx="27388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4000" b="1" dirty="0"/>
              <a:t>1(01*0)*1</a:t>
            </a:r>
            <a:endParaRPr lang="en-US" b="1" dirty="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36F29D43-B789-48A2-A33E-60D3DB90A90A}"/>
              </a:ext>
            </a:extLst>
          </p:cNvPr>
          <p:cNvSpPr/>
          <p:nvPr/>
        </p:nvSpPr>
        <p:spPr>
          <a:xfrm>
            <a:off x="5344399" y="4521337"/>
            <a:ext cx="928445" cy="902525"/>
          </a:xfrm>
          <a:prstGeom prst="ellipse">
            <a:avLst/>
          </a:prstGeom>
          <a:solidFill>
            <a:srgbClr val="FFC000"/>
          </a:solidFill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/>
              <a:t>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229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>
            <a:extLst>
              <a:ext uri="{FF2B5EF4-FFF2-40B4-BE49-F238E27FC236}">
                <a16:creationId xmlns:a16="http://schemas.microsoft.com/office/drawing/2014/main" id="{0C753191-EA69-4308-99FB-8EEC128311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6100359" y="2611207"/>
            <a:ext cx="1084224" cy="93132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C4B4C63C-2841-4C84-9792-05BDAAAE0899}"/>
              </a:ext>
            </a:extLst>
          </p:cNvPr>
          <p:cNvSpPr/>
          <p:nvPr/>
        </p:nvSpPr>
        <p:spPr>
          <a:xfrm>
            <a:off x="914394" y="444130"/>
            <a:ext cx="90525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latin typeface="Times New Roman" panose="02020603050405020304" pitchFamily="18" charset="0"/>
              </a:rPr>
              <a:t>Step 4</a:t>
            </a:r>
            <a:r>
              <a:rPr lang="en-US" sz="3600" dirty="0">
                <a:latin typeface="Arial" panose="020B0604020202020204" pitchFamily="34" charset="0"/>
              </a:rPr>
              <a:t>:- </a:t>
            </a:r>
            <a:r>
              <a:rPr lang="en-US" sz="3600" dirty="0">
                <a:latin typeface="Times New Roman" panose="02020603050405020304" pitchFamily="18" charset="0"/>
              </a:rPr>
              <a:t>Combine arrows in circle 0</a:t>
            </a:r>
            <a:endParaRPr lang="en-US" sz="3600" dirty="0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72F21B38-3E63-4144-9903-A1815C175241}"/>
              </a:ext>
            </a:extLst>
          </p:cNvPr>
          <p:cNvSpPr/>
          <p:nvPr/>
        </p:nvSpPr>
        <p:spPr>
          <a:xfrm>
            <a:off x="5251268" y="4718313"/>
            <a:ext cx="1123418" cy="1092055"/>
          </a:xfrm>
          <a:prstGeom prst="ellipse">
            <a:avLst/>
          </a:prstGeom>
          <a:solidFill>
            <a:srgbClr val="FFC000"/>
          </a:solidFill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/>
              <a:t>F</a:t>
            </a:r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0A7FAD7-2E22-439E-A1E3-772EF0D1D288}"/>
              </a:ext>
            </a:extLst>
          </p:cNvPr>
          <p:cNvSpPr/>
          <p:nvPr/>
        </p:nvSpPr>
        <p:spPr>
          <a:xfrm>
            <a:off x="2804153" y="2570988"/>
            <a:ext cx="1084224" cy="1106424"/>
          </a:xfrm>
          <a:prstGeom prst="ellipse">
            <a:avLst/>
          </a:prstGeom>
          <a:solidFill>
            <a:srgbClr val="00B0F0"/>
          </a:solidFill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/>
              <a:t>S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D7549DD-63F0-42EB-94B5-3BF39266E093}"/>
              </a:ext>
            </a:extLst>
          </p:cNvPr>
          <p:cNvSpPr/>
          <p:nvPr/>
        </p:nvSpPr>
        <p:spPr>
          <a:xfrm>
            <a:off x="5255626" y="2579699"/>
            <a:ext cx="1084224" cy="1106424"/>
          </a:xfrm>
          <a:prstGeom prst="ellipse">
            <a:avLst/>
          </a:prstGeom>
          <a:solidFill>
            <a:srgbClr val="92D050"/>
          </a:solidFill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/>
              <a:t>0</a:t>
            </a:r>
            <a:endParaRPr lang="en-US" b="1" dirty="0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D413EF2-D2AD-43B4-AEEB-65DDD548FA3D}"/>
              </a:ext>
            </a:extLst>
          </p:cNvPr>
          <p:cNvCxnSpPr/>
          <p:nvPr/>
        </p:nvCxnSpPr>
        <p:spPr>
          <a:xfrm>
            <a:off x="2079268" y="3172855"/>
            <a:ext cx="775252" cy="0"/>
          </a:xfrm>
          <a:prstGeom prst="straightConnector1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AE3DE543-9FD0-449E-A973-0A2AF1D8D2FB}"/>
              </a:ext>
            </a:extLst>
          </p:cNvPr>
          <p:cNvCxnSpPr/>
          <p:nvPr/>
        </p:nvCxnSpPr>
        <p:spPr>
          <a:xfrm>
            <a:off x="3909437" y="3172855"/>
            <a:ext cx="1373407" cy="0"/>
          </a:xfrm>
          <a:prstGeom prst="straightConnector1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1473E7B-4918-4979-99DF-173E6006B36F}"/>
              </a:ext>
            </a:extLst>
          </p:cNvPr>
          <p:cNvCxnSpPr>
            <a:cxnSpLocks/>
          </p:cNvCxnSpPr>
          <p:nvPr/>
        </p:nvCxnSpPr>
        <p:spPr>
          <a:xfrm>
            <a:off x="5791209" y="3720744"/>
            <a:ext cx="28583" cy="967407"/>
          </a:xfrm>
          <a:prstGeom prst="straightConnector1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69A50377-7268-4CA8-A8CF-3BB2D4C86F1B}"/>
              </a:ext>
            </a:extLst>
          </p:cNvPr>
          <p:cNvSpPr txBox="1"/>
          <p:nvPr/>
        </p:nvSpPr>
        <p:spPr>
          <a:xfrm>
            <a:off x="4376056" y="2547259"/>
            <a:ext cx="509461" cy="7340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4000" b="1" dirty="0"/>
              <a:t>ε</a:t>
            </a:r>
            <a:endParaRPr lang="en-US" b="1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1B83DFD-ED58-43AA-82E5-FE92214D5005}"/>
              </a:ext>
            </a:extLst>
          </p:cNvPr>
          <p:cNvSpPr txBox="1"/>
          <p:nvPr/>
        </p:nvSpPr>
        <p:spPr>
          <a:xfrm>
            <a:off x="5377544" y="3731627"/>
            <a:ext cx="509461" cy="7340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4000" b="1" dirty="0"/>
              <a:t>ε</a:t>
            </a:r>
            <a:endParaRPr lang="en-US" b="1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7B9F015-B4E0-4552-99D9-3FE05B71A843}"/>
              </a:ext>
            </a:extLst>
          </p:cNvPr>
          <p:cNvSpPr txBox="1"/>
          <p:nvPr/>
        </p:nvSpPr>
        <p:spPr>
          <a:xfrm>
            <a:off x="7097482" y="2734496"/>
            <a:ext cx="29217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4000" b="1" dirty="0"/>
              <a:t>0+1(01*0)*1</a:t>
            </a:r>
            <a:endParaRPr lang="en-US" b="1" dirty="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36F29D43-B789-48A2-A33E-60D3DB90A90A}"/>
              </a:ext>
            </a:extLst>
          </p:cNvPr>
          <p:cNvSpPr/>
          <p:nvPr/>
        </p:nvSpPr>
        <p:spPr>
          <a:xfrm>
            <a:off x="5344399" y="4821785"/>
            <a:ext cx="928445" cy="902525"/>
          </a:xfrm>
          <a:prstGeom prst="ellipse">
            <a:avLst/>
          </a:prstGeom>
          <a:solidFill>
            <a:srgbClr val="FFC000"/>
          </a:solidFill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/>
              <a:t>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78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4B4C63C-2841-4C84-9792-05BDAAAE0899}"/>
              </a:ext>
            </a:extLst>
          </p:cNvPr>
          <p:cNvSpPr/>
          <p:nvPr/>
        </p:nvSpPr>
        <p:spPr>
          <a:xfrm>
            <a:off x="914394" y="444130"/>
            <a:ext cx="90525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latin typeface="Times New Roman" panose="02020603050405020304" pitchFamily="18" charset="0"/>
              </a:rPr>
              <a:t>Step 4</a:t>
            </a:r>
            <a:r>
              <a:rPr lang="en-US" sz="3600" dirty="0">
                <a:latin typeface="Arial" panose="020B0604020202020204" pitchFamily="34" charset="0"/>
              </a:rPr>
              <a:t>:- </a:t>
            </a:r>
            <a:r>
              <a:rPr lang="en-US" sz="3600" dirty="0">
                <a:latin typeface="Times New Roman" panose="02020603050405020304" pitchFamily="18" charset="0"/>
              </a:rPr>
              <a:t>Remove the circle 0.</a:t>
            </a:r>
            <a:endParaRPr lang="en-US" sz="3600" dirty="0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72F21B38-3E63-4144-9903-A1815C175241}"/>
              </a:ext>
            </a:extLst>
          </p:cNvPr>
          <p:cNvSpPr/>
          <p:nvPr/>
        </p:nvSpPr>
        <p:spPr>
          <a:xfrm>
            <a:off x="8112031" y="2745817"/>
            <a:ext cx="1123418" cy="1092055"/>
          </a:xfrm>
          <a:prstGeom prst="ellipse">
            <a:avLst/>
          </a:prstGeom>
          <a:solidFill>
            <a:srgbClr val="FFC000"/>
          </a:solidFill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/>
              <a:t>F</a:t>
            </a:r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0A7FAD7-2E22-439E-A1E3-772EF0D1D288}"/>
              </a:ext>
            </a:extLst>
          </p:cNvPr>
          <p:cNvSpPr/>
          <p:nvPr/>
        </p:nvSpPr>
        <p:spPr>
          <a:xfrm>
            <a:off x="3000095" y="2675490"/>
            <a:ext cx="1084224" cy="1106424"/>
          </a:xfrm>
          <a:prstGeom prst="ellipse">
            <a:avLst/>
          </a:prstGeom>
          <a:solidFill>
            <a:srgbClr val="00B0F0"/>
          </a:solidFill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/>
              <a:t>S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D413EF2-D2AD-43B4-AEEB-65DDD548FA3D}"/>
              </a:ext>
            </a:extLst>
          </p:cNvPr>
          <p:cNvCxnSpPr/>
          <p:nvPr/>
        </p:nvCxnSpPr>
        <p:spPr>
          <a:xfrm>
            <a:off x="2249083" y="3277357"/>
            <a:ext cx="775252" cy="0"/>
          </a:xfrm>
          <a:prstGeom prst="straightConnector1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AE3DE543-9FD0-449E-A973-0A2AF1D8D2FB}"/>
              </a:ext>
            </a:extLst>
          </p:cNvPr>
          <p:cNvCxnSpPr/>
          <p:nvPr/>
        </p:nvCxnSpPr>
        <p:spPr>
          <a:xfrm>
            <a:off x="4191372" y="3277357"/>
            <a:ext cx="3918493" cy="0"/>
          </a:xfrm>
          <a:prstGeom prst="straightConnector1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97B9F015-B4E0-4552-99D9-3FE05B71A843}"/>
              </a:ext>
            </a:extLst>
          </p:cNvPr>
          <p:cNvSpPr txBox="1"/>
          <p:nvPr/>
        </p:nvSpPr>
        <p:spPr>
          <a:xfrm>
            <a:off x="4387716" y="2525492"/>
            <a:ext cx="34107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4000" b="1" dirty="0"/>
              <a:t>(0+1(01*0)*1)*</a:t>
            </a:r>
            <a:endParaRPr lang="en-US" b="1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D830CCFB-E3C1-4C01-B4C8-65F67229A964}"/>
              </a:ext>
            </a:extLst>
          </p:cNvPr>
          <p:cNvSpPr/>
          <p:nvPr/>
        </p:nvSpPr>
        <p:spPr>
          <a:xfrm>
            <a:off x="8218225" y="2862352"/>
            <a:ext cx="928445" cy="902525"/>
          </a:xfrm>
          <a:prstGeom prst="ellipse">
            <a:avLst/>
          </a:prstGeom>
          <a:solidFill>
            <a:srgbClr val="FFC000"/>
          </a:solidFill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/>
              <a:t>F</a:t>
            </a:r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C288AE3-A5B1-460E-B66B-D6B4E2D7087B}"/>
              </a:ext>
            </a:extLst>
          </p:cNvPr>
          <p:cNvSpPr txBox="1"/>
          <p:nvPr/>
        </p:nvSpPr>
        <p:spPr>
          <a:xfrm>
            <a:off x="1783836" y="4645371"/>
            <a:ext cx="601467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4000" b="1" dirty="0"/>
              <a:t>So,</a:t>
            </a:r>
          </a:p>
          <a:p>
            <a:r>
              <a:rPr lang="en-US" altLang="en-US" sz="4000" b="1" dirty="0"/>
              <a:t> R = </a:t>
            </a:r>
            <a:r>
              <a:rPr lang="en-US" altLang="en-US" sz="4000" b="1" dirty="0">
                <a:solidFill>
                  <a:srgbClr val="FF0000"/>
                </a:solidFill>
              </a:rPr>
              <a:t>(0+1(01*0)*1)*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49374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>
            <a:extLst>
              <a:ext uri="{FF2B5EF4-FFF2-40B4-BE49-F238E27FC236}">
                <a16:creationId xmlns:a16="http://schemas.microsoft.com/office/drawing/2014/main" id="{855BC860-A50F-4D00-854D-36A7C218CD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651797">
            <a:off x="2904297" y="2680883"/>
            <a:ext cx="1084224" cy="93132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3169EC6-82EE-46A9-B5A1-F27F91B59F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2250068">
            <a:off x="3557449" y="6116416"/>
            <a:ext cx="1084224" cy="93132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ED645C46-04EF-4D17-83CA-57550D2413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6544493" y="2807153"/>
            <a:ext cx="1084224" cy="93132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DEB62122-A947-47F3-8DF9-C5E8B90EB3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6527074" y="5284747"/>
            <a:ext cx="1084224" cy="93132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86F816-7FC7-4696-BD6A-F94C2DBD8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617" y="156117"/>
            <a:ext cx="10515600" cy="483961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Example 2: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479CC1F-95BC-45DC-86A2-8E574CF895AA}"/>
              </a:ext>
            </a:extLst>
          </p:cNvPr>
          <p:cNvSpPr/>
          <p:nvPr/>
        </p:nvSpPr>
        <p:spPr>
          <a:xfrm>
            <a:off x="348343" y="608034"/>
            <a:ext cx="1149531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01738" indent="-1201738"/>
            <a:r>
              <a:rPr lang="en-US" sz="2800" b="1" dirty="0">
                <a:latin typeface="Times New Roman" panose="02020603050405020304" pitchFamily="18" charset="0"/>
              </a:rPr>
              <a:t>Input :-</a:t>
            </a:r>
            <a:r>
              <a:rPr lang="en-US" sz="2800" dirty="0">
                <a:latin typeface="Times New Roman" panose="02020603050405020304" pitchFamily="18" charset="0"/>
              </a:rPr>
              <a:t>Language over ={a , b}</a:t>
            </a:r>
            <a:r>
              <a:rPr lang="en-US" b="0" i="0" u="none" strike="noStrike" baseline="0" dirty="0">
                <a:latin typeface="Times New Roman" panose="02020603050405020304" pitchFamily="18" charset="0"/>
              </a:rPr>
              <a:t>* </a:t>
            </a:r>
            <a:r>
              <a:rPr lang="en-US" sz="2800" dirty="0">
                <a:latin typeface="Times New Roman" panose="02020603050405020304" pitchFamily="18" charset="0"/>
              </a:rPr>
              <a:t>,such that every string starts and ends with the same symbol.</a:t>
            </a:r>
          </a:p>
          <a:p>
            <a:r>
              <a:rPr lang="en-US" sz="2800" b="1" dirty="0">
                <a:latin typeface="Times New Roman" panose="02020603050405020304" pitchFamily="18" charset="0"/>
              </a:rPr>
              <a:t>Output:- </a:t>
            </a:r>
            <a:r>
              <a:rPr lang="en-US" sz="2800" dirty="0">
                <a:latin typeface="Times New Roman" panose="02020603050405020304" pitchFamily="18" charset="0"/>
              </a:rPr>
              <a:t>A Regular Expression representing the above DFA.</a:t>
            </a:r>
            <a:endParaRPr lang="en-US" sz="2800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368020E-F003-484A-9966-817E7C4B6D4E}"/>
              </a:ext>
            </a:extLst>
          </p:cNvPr>
          <p:cNvSpPr/>
          <p:nvPr/>
        </p:nvSpPr>
        <p:spPr>
          <a:xfrm>
            <a:off x="5673636" y="2723393"/>
            <a:ext cx="1084224" cy="1106424"/>
          </a:xfrm>
          <a:prstGeom prst="ellipse">
            <a:avLst/>
          </a:prstGeom>
          <a:solidFill>
            <a:srgbClr val="92D050"/>
          </a:solidFill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/>
              <a:t>2</a:t>
            </a:r>
            <a:endParaRPr lang="en-US" b="1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3323778-9C11-42F8-90EA-B617309EEEF8}"/>
              </a:ext>
            </a:extLst>
          </p:cNvPr>
          <p:cNvSpPr/>
          <p:nvPr/>
        </p:nvSpPr>
        <p:spPr>
          <a:xfrm>
            <a:off x="5673636" y="5244526"/>
            <a:ext cx="1084224" cy="1106424"/>
          </a:xfrm>
          <a:prstGeom prst="ellipse">
            <a:avLst/>
          </a:prstGeom>
          <a:solidFill>
            <a:srgbClr val="92D050"/>
          </a:solidFill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/>
              <a:t>4</a:t>
            </a:r>
            <a:endParaRPr lang="en-US" b="1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E56F4AF-0E0D-434D-AAAD-1C71338650C0}"/>
              </a:ext>
            </a:extLst>
          </p:cNvPr>
          <p:cNvSpPr/>
          <p:nvPr/>
        </p:nvSpPr>
        <p:spPr>
          <a:xfrm>
            <a:off x="3870961" y="5244526"/>
            <a:ext cx="1084224" cy="1106424"/>
          </a:xfrm>
          <a:prstGeom prst="ellipse">
            <a:avLst/>
          </a:prstGeom>
          <a:solidFill>
            <a:srgbClr val="92D050"/>
          </a:solidFill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/>
              <a:t>0</a:t>
            </a:r>
            <a:endParaRPr lang="en-US" b="1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C3DD686C-ED41-4BCE-B100-9394A07E7E3A}"/>
              </a:ext>
            </a:extLst>
          </p:cNvPr>
          <p:cNvSpPr/>
          <p:nvPr/>
        </p:nvSpPr>
        <p:spPr>
          <a:xfrm>
            <a:off x="3722916" y="2719044"/>
            <a:ext cx="1084224" cy="1106424"/>
          </a:xfrm>
          <a:prstGeom prst="ellipse">
            <a:avLst/>
          </a:prstGeom>
          <a:solidFill>
            <a:srgbClr val="92D050"/>
          </a:solidFill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/>
              <a:t>0</a:t>
            </a:r>
            <a:endParaRPr lang="en-US" b="1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EDBB39A5-32FE-4298-BBD1-9A7973494388}"/>
              </a:ext>
            </a:extLst>
          </p:cNvPr>
          <p:cNvSpPr/>
          <p:nvPr/>
        </p:nvSpPr>
        <p:spPr>
          <a:xfrm>
            <a:off x="2063934" y="4008348"/>
            <a:ext cx="1084224" cy="1106424"/>
          </a:xfrm>
          <a:prstGeom prst="ellipse">
            <a:avLst/>
          </a:prstGeom>
          <a:solidFill>
            <a:srgbClr val="92D050"/>
          </a:solidFill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/>
              <a:t>0</a:t>
            </a:r>
            <a:endParaRPr lang="en-US" b="1" dirty="0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EBC2113-D27D-4769-8FE6-6D03EF3DDCFD}"/>
              </a:ext>
            </a:extLst>
          </p:cNvPr>
          <p:cNvCxnSpPr/>
          <p:nvPr/>
        </p:nvCxnSpPr>
        <p:spPr>
          <a:xfrm>
            <a:off x="4822897" y="2976914"/>
            <a:ext cx="852777" cy="0"/>
          </a:xfrm>
          <a:prstGeom prst="straightConnector1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4698BF8-4F9E-406C-8C75-9812BDC0A5E1}"/>
              </a:ext>
            </a:extLst>
          </p:cNvPr>
          <p:cNvCxnSpPr/>
          <p:nvPr/>
        </p:nvCxnSpPr>
        <p:spPr>
          <a:xfrm>
            <a:off x="4926976" y="5498048"/>
            <a:ext cx="775252" cy="0"/>
          </a:xfrm>
          <a:prstGeom prst="straightConnector1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BBEAA445-28E0-4148-8B10-B3059C411498}"/>
              </a:ext>
            </a:extLst>
          </p:cNvPr>
          <p:cNvCxnSpPr>
            <a:cxnSpLocks/>
          </p:cNvCxnSpPr>
          <p:nvPr/>
        </p:nvCxnSpPr>
        <p:spPr>
          <a:xfrm flipH="1">
            <a:off x="4835726" y="6186022"/>
            <a:ext cx="929358" cy="0"/>
          </a:xfrm>
          <a:prstGeom prst="straightConnector1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C2C0ECB3-BC91-448F-BF9C-97DDF792E830}"/>
              </a:ext>
            </a:extLst>
          </p:cNvPr>
          <p:cNvCxnSpPr>
            <a:cxnSpLocks/>
          </p:cNvCxnSpPr>
          <p:nvPr/>
        </p:nvCxnSpPr>
        <p:spPr>
          <a:xfrm flipH="1">
            <a:off x="4726866" y="3634403"/>
            <a:ext cx="929358" cy="0"/>
          </a:xfrm>
          <a:prstGeom prst="straightConnector1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CF220CC-4923-4ECE-9729-E775A1618E02}"/>
              </a:ext>
            </a:extLst>
          </p:cNvPr>
          <p:cNvCxnSpPr>
            <a:cxnSpLocks/>
          </p:cNvCxnSpPr>
          <p:nvPr/>
        </p:nvCxnSpPr>
        <p:spPr>
          <a:xfrm flipV="1">
            <a:off x="3148158" y="3677953"/>
            <a:ext cx="746607" cy="541354"/>
          </a:xfrm>
          <a:prstGeom prst="straightConnector1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33760E16-ABDD-4A51-8D04-8E190208502E}"/>
              </a:ext>
            </a:extLst>
          </p:cNvPr>
          <p:cNvCxnSpPr>
            <a:cxnSpLocks/>
          </p:cNvCxnSpPr>
          <p:nvPr/>
        </p:nvCxnSpPr>
        <p:spPr>
          <a:xfrm>
            <a:off x="3148158" y="4898575"/>
            <a:ext cx="742251" cy="590764"/>
          </a:xfrm>
          <a:prstGeom prst="straightConnector1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F8522D14-61AD-4227-86E8-C30CB3ECE6D0}"/>
              </a:ext>
            </a:extLst>
          </p:cNvPr>
          <p:cNvSpPr txBox="1"/>
          <p:nvPr/>
        </p:nvSpPr>
        <p:spPr>
          <a:xfrm>
            <a:off x="2991382" y="3538617"/>
            <a:ext cx="3265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a</a:t>
            </a:r>
            <a:endParaRPr lang="en-US" b="1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ACC8B21-39A8-404A-8292-E7D75BE33108}"/>
              </a:ext>
            </a:extLst>
          </p:cNvPr>
          <p:cNvSpPr txBox="1"/>
          <p:nvPr/>
        </p:nvSpPr>
        <p:spPr>
          <a:xfrm>
            <a:off x="2817207" y="2815805"/>
            <a:ext cx="3265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a</a:t>
            </a:r>
            <a:endParaRPr lang="en-US" b="1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0350C1B-DD6B-427C-8EFD-2FD337D34088}"/>
              </a:ext>
            </a:extLst>
          </p:cNvPr>
          <p:cNvSpPr txBox="1"/>
          <p:nvPr/>
        </p:nvSpPr>
        <p:spPr>
          <a:xfrm>
            <a:off x="4933396" y="3560387"/>
            <a:ext cx="3265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a</a:t>
            </a:r>
            <a:endParaRPr lang="en-US" b="1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4E155AF-882F-41AC-A50E-76F9889FDCF6}"/>
              </a:ext>
            </a:extLst>
          </p:cNvPr>
          <p:cNvSpPr txBox="1"/>
          <p:nvPr/>
        </p:nvSpPr>
        <p:spPr>
          <a:xfrm>
            <a:off x="5059670" y="4953762"/>
            <a:ext cx="3265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a</a:t>
            </a:r>
            <a:endParaRPr lang="en-US" b="1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4F00C2B-D9E7-47B7-A547-6C12ECA0F536}"/>
              </a:ext>
            </a:extLst>
          </p:cNvPr>
          <p:cNvSpPr txBox="1"/>
          <p:nvPr/>
        </p:nvSpPr>
        <p:spPr>
          <a:xfrm>
            <a:off x="7367443" y="5328233"/>
            <a:ext cx="3265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a</a:t>
            </a:r>
            <a:endParaRPr lang="en-US" b="1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71BC9BB-5EE4-42C3-86FB-6418767C9DC6}"/>
              </a:ext>
            </a:extLst>
          </p:cNvPr>
          <p:cNvSpPr txBox="1"/>
          <p:nvPr/>
        </p:nvSpPr>
        <p:spPr>
          <a:xfrm>
            <a:off x="5212070" y="6112003"/>
            <a:ext cx="3265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b</a:t>
            </a:r>
            <a:endParaRPr lang="en-US" b="1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E37DFE5-7A7C-4885-B410-AE934CAFDE89}"/>
              </a:ext>
            </a:extLst>
          </p:cNvPr>
          <p:cNvSpPr txBox="1"/>
          <p:nvPr/>
        </p:nvSpPr>
        <p:spPr>
          <a:xfrm>
            <a:off x="3313600" y="6094584"/>
            <a:ext cx="3265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b</a:t>
            </a:r>
            <a:endParaRPr lang="en-US" b="1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1A3BE0E-D759-4EFA-97C1-44C6E729D916}"/>
              </a:ext>
            </a:extLst>
          </p:cNvPr>
          <p:cNvSpPr txBox="1"/>
          <p:nvPr/>
        </p:nvSpPr>
        <p:spPr>
          <a:xfrm>
            <a:off x="3139425" y="5006013"/>
            <a:ext cx="3265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b</a:t>
            </a:r>
            <a:endParaRPr lang="en-US" b="1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02648A3-7464-4A6F-B0F5-A6C93AE0138D}"/>
              </a:ext>
            </a:extLst>
          </p:cNvPr>
          <p:cNvSpPr txBox="1"/>
          <p:nvPr/>
        </p:nvSpPr>
        <p:spPr>
          <a:xfrm>
            <a:off x="4942104" y="2432618"/>
            <a:ext cx="3265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b</a:t>
            </a:r>
            <a:endParaRPr lang="en-US" b="1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7CA63AB-AF3E-4328-908E-EFE853E1C6ED}"/>
              </a:ext>
            </a:extLst>
          </p:cNvPr>
          <p:cNvSpPr txBox="1"/>
          <p:nvPr/>
        </p:nvSpPr>
        <p:spPr>
          <a:xfrm>
            <a:off x="7341318" y="2833215"/>
            <a:ext cx="3265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b</a:t>
            </a:r>
            <a:endParaRPr lang="en-US" b="1" dirty="0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4E8D226C-A025-47EB-8516-377A34F0869F}"/>
              </a:ext>
            </a:extLst>
          </p:cNvPr>
          <p:cNvSpPr/>
          <p:nvPr/>
        </p:nvSpPr>
        <p:spPr>
          <a:xfrm>
            <a:off x="3812646" y="2810700"/>
            <a:ext cx="896053" cy="914400"/>
          </a:xfrm>
          <a:prstGeom prst="ellipse">
            <a:avLst/>
          </a:prstGeom>
          <a:solidFill>
            <a:srgbClr val="FFFF00"/>
          </a:solidFill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rgbClr val="FF0000"/>
                </a:solidFill>
              </a:rPr>
              <a:t>1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539AC96D-3166-4654-A390-6CCAD3F5564F}"/>
              </a:ext>
            </a:extLst>
          </p:cNvPr>
          <p:cNvSpPr/>
          <p:nvPr/>
        </p:nvSpPr>
        <p:spPr>
          <a:xfrm>
            <a:off x="3969402" y="5344901"/>
            <a:ext cx="896053" cy="914400"/>
          </a:xfrm>
          <a:prstGeom prst="ellipse">
            <a:avLst/>
          </a:prstGeom>
          <a:solidFill>
            <a:srgbClr val="00B0F0"/>
          </a:solidFill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/>
              <a:t>3</a:t>
            </a:r>
            <a:endParaRPr lang="en-US" b="1" dirty="0"/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72E5ACBF-2859-4D21-B1C3-F547DB186D53}"/>
              </a:ext>
            </a:extLst>
          </p:cNvPr>
          <p:cNvCxnSpPr/>
          <p:nvPr/>
        </p:nvCxnSpPr>
        <p:spPr>
          <a:xfrm>
            <a:off x="1187060" y="4566229"/>
            <a:ext cx="852777" cy="0"/>
          </a:xfrm>
          <a:prstGeom prst="straightConnector1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>
            <a:extLst>
              <a:ext uri="{FF2B5EF4-FFF2-40B4-BE49-F238E27FC236}">
                <a16:creationId xmlns:a16="http://schemas.microsoft.com/office/drawing/2014/main" id="{B739B524-FF87-486D-B794-554E7B659DF8}"/>
              </a:ext>
            </a:extLst>
          </p:cNvPr>
          <p:cNvSpPr/>
          <p:nvPr/>
        </p:nvSpPr>
        <p:spPr>
          <a:xfrm>
            <a:off x="2166727" y="4113067"/>
            <a:ext cx="896053" cy="914400"/>
          </a:xfrm>
          <a:prstGeom prst="ellipse">
            <a:avLst/>
          </a:prstGeom>
          <a:solidFill>
            <a:srgbClr val="002060"/>
          </a:solidFill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/>
              <a:t>0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466065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2207</TotalTime>
  <Words>563</Words>
  <Application>Microsoft Office PowerPoint</Application>
  <PresentationFormat>Widescreen</PresentationFormat>
  <Paragraphs>223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Step 1:- Add a new initial state (S) and a new final state (F) with - transition:-</vt:lpstr>
      <vt:lpstr>PowerPoint Presentation</vt:lpstr>
      <vt:lpstr>PowerPoint Presentation</vt:lpstr>
      <vt:lpstr>PowerPoint Presentation</vt:lpstr>
      <vt:lpstr>PowerPoint Presentation</vt:lpstr>
      <vt:lpstr>Example 2:</vt:lpstr>
      <vt:lpstr>Step 1:- Add a new initial state (S) and a new final state (F) with - transition:-</vt:lpstr>
      <vt:lpstr>Step 2:- Remove state 2</vt:lpstr>
      <vt:lpstr>Step 3:- Combine arrows in state 2.</vt:lpstr>
      <vt:lpstr>Step 2:- Remove state 4.</vt:lpstr>
      <vt:lpstr>Step 2:- Combine arrows in state 3.</vt:lpstr>
      <vt:lpstr>Step 2:- Remove state 1.</vt:lpstr>
      <vt:lpstr>Step 2:- Remove state 3.</vt:lpstr>
      <vt:lpstr>Step 2:- Combine arrows.</vt:lpstr>
      <vt:lpstr>Step 2:- Remove State 0.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Abdulhussien</dc:creator>
  <cp:lastModifiedBy>Abdulhussien</cp:lastModifiedBy>
  <cp:revision>20</cp:revision>
  <dcterms:created xsi:type="dcterms:W3CDTF">2019-03-30T06:15:24Z</dcterms:created>
  <dcterms:modified xsi:type="dcterms:W3CDTF">2019-03-31T19:11:05Z</dcterms:modified>
</cp:coreProperties>
</file>